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Barlow"/>
      <p:regular r:id="rId17"/>
    </p:embeddedFont>
    <p:embeddedFont>
      <p:font typeface="Barlow"/>
      <p:regular r:id="rId18"/>
    </p:embeddedFont>
    <p:embeddedFont>
      <p:font typeface="Barlow"/>
      <p:regular r:id="rId19"/>
    </p:embeddedFont>
    <p:embeddedFont>
      <p:font typeface="Barlow"/>
      <p:regular r:id="rId20"/>
    </p:embeddedFont>
    <p:embeddedFont>
      <p:font typeface="Barlow"/>
      <p:regular r:id="rId21"/>
    </p:embeddedFont>
    <p:embeddedFont>
      <p:font typeface="Barlow"/>
      <p:regular r:id="rId22"/>
    </p:embeddedFont>
    <p:embeddedFont>
      <p:font typeface="Barlow"/>
      <p:regular r:id="rId23"/>
    </p:embeddedFont>
    <p:embeddedFont>
      <p:font typeface="Barlow"/>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1386"/>
          </a:xfrm>
          <a:prstGeom prst="rect">
            <a:avLst/>
          </a:prstGeom>
          <a:solidFill>
            <a:srgbClr val="191718">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2219"/>
          </a:xfrm>
          <a:prstGeom prst="rect">
            <a:avLst/>
          </a:prstGeom>
          <a:solidFill>
            <a:srgbClr val="191718">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slideLayout" Target="../slideLayouts/slideLayout2.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1.xml"/><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slideLayout" Target="../slideLayouts/slideLayout7.xml"/><Relationship Id="rId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slideLayout" Target="../slideLayouts/slideLayout9.xml"/><Relationship Id="rId8"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66700" y="2699028"/>
            <a:ext cx="4952881" cy="2831425"/>
          </a:xfrm>
          <a:prstGeom prst="rect">
            <a:avLst/>
          </a:prstGeom>
        </p:spPr>
      </p:pic>
      <p:sp>
        <p:nvSpPr>
          <p:cNvPr id="4" name="Text 0"/>
          <p:cNvSpPr/>
          <p:nvPr/>
        </p:nvSpPr>
        <p:spPr>
          <a:xfrm>
            <a:off x="6233160" y="1226344"/>
            <a:ext cx="7650480" cy="2453878"/>
          </a:xfrm>
          <a:prstGeom prst="rect">
            <a:avLst/>
          </a:prstGeom>
          <a:noFill/>
          <a:ln/>
        </p:spPr>
        <p:txBody>
          <a:bodyPr wrap="square" lIns="0" tIns="0" rIns="0" bIns="0" rtlCol="0" anchor="t"/>
          <a:lstStyle/>
          <a:p>
            <a:pPr indent="0" marL="0">
              <a:lnSpc>
                <a:spcPts val="6400"/>
              </a:lnSpc>
              <a:buNone/>
            </a:pPr>
            <a:r>
              <a:rPr lang="en-US" sz="5150" dirty="0">
                <a:solidFill>
                  <a:srgbClr val="FFFFFF"/>
                </a:solidFill>
                <a:latin typeface="Barlow" pitchFamily="34" charset="0"/>
                <a:ea typeface="Barlow" pitchFamily="34" charset="-122"/>
                <a:cs typeface="Barlow" pitchFamily="34" charset="-120"/>
              </a:rPr>
              <a:t>Building a Decentralized Learning Platform with React and Solidity</a:t>
            </a:r>
            <a:endParaRPr lang="en-US" sz="5150" dirty="0"/>
          </a:p>
        </p:txBody>
      </p:sp>
      <p:sp>
        <p:nvSpPr>
          <p:cNvPr id="5" name="Text 1"/>
          <p:cNvSpPr/>
          <p:nvPr/>
        </p:nvSpPr>
        <p:spPr>
          <a:xfrm>
            <a:off x="6233160" y="4000262"/>
            <a:ext cx="7650480" cy="2389465"/>
          </a:xfrm>
          <a:prstGeom prst="rect">
            <a:avLst/>
          </a:prstGeom>
          <a:noFill/>
          <a:ln/>
        </p:spPr>
        <p:txBody>
          <a:bodyPr wrap="square" lIns="0" tIns="0" rIns="0" bIns="0" rtlCol="0" anchor="t"/>
          <a:lstStyle/>
          <a:p>
            <a:pPr indent="0" marL="0">
              <a:lnSpc>
                <a:spcPts val="2650"/>
              </a:lnSpc>
              <a:buNone/>
            </a:pPr>
            <a:r>
              <a:rPr lang="en-US" sz="1650" dirty="0">
                <a:solidFill>
                  <a:srgbClr val="E5E0DF"/>
                </a:solidFill>
                <a:latin typeface="Barlow" pitchFamily="34" charset="0"/>
                <a:ea typeface="Barlow" pitchFamily="34" charset="-122"/>
                <a:cs typeface="Barlow" pitchFamily="34" charset="-120"/>
              </a:rPr>
              <a:t>In the ever-evolving landscape of education, the emergence of decentralized learning platforms has revolutionized the way we access and share knowledge. By leveraging the power of blockchain technology, these platforms offer a transparent, secure, and efficient environment for both learners and educators. This presentation delves into the exciting world of decentralized learning platforms, exploring the key concepts, benefits, and technological aspects involved in building such a platform using React and Solidity.</a:t>
            </a:r>
            <a:endParaRPr lang="en-US" sz="1650" dirty="0"/>
          </a:p>
        </p:txBody>
      </p:sp>
      <p:sp>
        <p:nvSpPr>
          <p:cNvPr id="6" name="Shape 2"/>
          <p:cNvSpPr/>
          <p:nvPr/>
        </p:nvSpPr>
        <p:spPr>
          <a:xfrm>
            <a:off x="6233160" y="6645712"/>
            <a:ext cx="341352" cy="341352"/>
          </a:xfrm>
          <a:prstGeom prst="roundRect">
            <a:avLst>
              <a:gd name="adj" fmla="val 26784919"/>
            </a:avLst>
          </a:prstGeom>
          <a:noFill/>
          <a:ln w="7620">
            <a:solidFill>
              <a:srgbClr val="FFFFFF"/>
            </a:solidFill>
            <a:prstDash val="solid"/>
          </a:ln>
        </p:spPr>
      </p:sp>
      <p:pic>
        <p:nvPicPr>
          <p:cNvPr id="7" name="Image 2" descr="preencoded.png">    </p:cNvPr>
          <p:cNvPicPr>
            <a:picLocks noChangeAspect="1"/>
          </p:cNvPicPr>
          <p:nvPr/>
        </p:nvPicPr>
        <p:blipFill>
          <a:blip r:embed="rId3"/>
          <a:stretch>
            <a:fillRect/>
          </a:stretch>
        </p:blipFill>
        <p:spPr>
          <a:xfrm>
            <a:off x="6240780" y="6653332"/>
            <a:ext cx="326112" cy="326112"/>
          </a:xfrm>
          <a:prstGeom prst="rect">
            <a:avLst/>
          </a:prstGeom>
        </p:spPr>
      </p:pic>
      <p:sp>
        <p:nvSpPr>
          <p:cNvPr id="8" name="Text 3"/>
          <p:cNvSpPr/>
          <p:nvPr/>
        </p:nvSpPr>
        <p:spPr>
          <a:xfrm>
            <a:off x="6681192" y="6629757"/>
            <a:ext cx="2160627" cy="373380"/>
          </a:xfrm>
          <a:prstGeom prst="rect">
            <a:avLst/>
          </a:prstGeom>
          <a:noFill/>
          <a:ln/>
        </p:spPr>
        <p:txBody>
          <a:bodyPr wrap="none" lIns="0" tIns="0" rIns="0" bIns="0" rtlCol="0" anchor="t"/>
          <a:lstStyle/>
          <a:p>
            <a:pPr algn="l" indent="0" marL="0">
              <a:lnSpc>
                <a:spcPts val="2900"/>
              </a:lnSpc>
              <a:buNone/>
            </a:pPr>
            <a:r>
              <a:rPr lang="en-US" sz="2100" b="1" dirty="0">
                <a:solidFill>
                  <a:srgbClr val="E5E0DF"/>
                </a:solidFill>
                <a:latin typeface="Barlow" pitchFamily="34" charset="0"/>
                <a:ea typeface="Barlow" pitchFamily="34" charset="-122"/>
                <a:cs typeface="Barlow" pitchFamily="34" charset="-120"/>
              </a:rPr>
              <a:t>by Sangam Subedi</a:t>
            </a:r>
            <a:endParaRPr lang="en-US" sz="21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10401300" y="3048000"/>
            <a:ext cx="2971800" cy="2133600"/>
          </a:xfrm>
          <a:prstGeom prst="rect">
            <a:avLst/>
          </a:prstGeom>
        </p:spPr>
      </p:pic>
      <p:sp>
        <p:nvSpPr>
          <p:cNvPr id="4" name="Text 0"/>
          <p:cNvSpPr/>
          <p:nvPr/>
        </p:nvSpPr>
        <p:spPr>
          <a:xfrm>
            <a:off x="864037" y="2204085"/>
            <a:ext cx="5486400" cy="685800"/>
          </a:xfrm>
          <a:prstGeom prst="rect">
            <a:avLst/>
          </a:prstGeom>
          <a:noFill/>
          <a:ln/>
        </p:spPr>
        <p:txBody>
          <a:bodyPr wrap="none" lIns="0" tIns="0" rIns="0" bIns="0" rtlCol="0" anchor="t"/>
          <a:lstStyle/>
          <a:p>
            <a:pPr indent="0" marL="0">
              <a:lnSpc>
                <a:spcPts val="5400"/>
              </a:lnSpc>
              <a:buNone/>
            </a:pPr>
            <a:r>
              <a:rPr lang="en-US" sz="4300" dirty="0">
                <a:solidFill>
                  <a:srgbClr val="FFFFFF"/>
                </a:solidFill>
                <a:latin typeface="Barlow" pitchFamily="34" charset="0"/>
                <a:ea typeface="Barlow" pitchFamily="34" charset="-122"/>
                <a:cs typeface="Barlow" pitchFamily="34" charset="-120"/>
              </a:rPr>
              <a:t>Conclusion</a:t>
            </a:r>
            <a:endParaRPr lang="en-US" sz="4300" dirty="0"/>
          </a:p>
        </p:txBody>
      </p:sp>
      <p:sp>
        <p:nvSpPr>
          <p:cNvPr id="5" name="Text 1"/>
          <p:cNvSpPr/>
          <p:nvPr/>
        </p:nvSpPr>
        <p:spPr>
          <a:xfrm>
            <a:off x="864037" y="3260169"/>
            <a:ext cx="7415927" cy="2765346"/>
          </a:xfrm>
          <a:prstGeom prst="rect">
            <a:avLst/>
          </a:prstGeom>
          <a:noFill/>
          <a:ln/>
        </p:spPr>
        <p:txBody>
          <a:bodyPr wrap="square" lIns="0" tIns="0" rIns="0" bIns="0" rtlCol="0" anchor="t"/>
          <a:lstStyle/>
          <a:p>
            <a:pPr indent="0" marL="0">
              <a:lnSpc>
                <a:spcPts val="3100"/>
              </a:lnSpc>
              <a:buNone/>
            </a:pPr>
            <a:r>
              <a:rPr lang="en-US" sz="1900" dirty="0">
                <a:solidFill>
                  <a:srgbClr val="E5E0DF"/>
                </a:solidFill>
                <a:latin typeface="Barlow" pitchFamily="34" charset="0"/>
                <a:ea typeface="Barlow" pitchFamily="34" charset="-122"/>
                <a:cs typeface="Barlow" pitchFamily="34" charset="-120"/>
              </a:rPr>
              <a:t>Building a decentralized learning platform with React and Solidity presents a unique and exciting challenge. By leveraging the power of blockchain technology and innovative development tools, we can create platforms that address the limitations of traditional online learning. These platforms have the potential to revolutionize education, empower learners, and unlock a world of opportunities for knowledge sharing and lifelong learning.</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29853"/>
          </a:xfrm>
          <a:prstGeom prst="rect">
            <a:avLst/>
          </a:prstGeom>
        </p:spPr>
      </p:pic>
      <p:pic>
        <p:nvPicPr>
          <p:cNvPr id="3" name="Image 1" descr="preencoded.png">    </p:cNvPr>
          <p:cNvPicPr>
            <a:picLocks noChangeAspect="1"/>
          </p:cNvPicPr>
          <p:nvPr/>
        </p:nvPicPr>
        <p:blipFill>
          <a:blip r:embed="rId2"/>
          <a:stretch>
            <a:fillRect/>
          </a:stretch>
        </p:blipFill>
        <p:spPr>
          <a:xfrm>
            <a:off x="5737979" y="262890"/>
            <a:ext cx="3154442" cy="2104073"/>
          </a:xfrm>
          <a:prstGeom prst="rect">
            <a:avLst/>
          </a:prstGeom>
        </p:spPr>
      </p:pic>
      <p:sp>
        <p:nvSpPr>
          <p:cNvPr id="4" name="Text 0"/>
          <p:cNvSpPr/>
          <p:nvPr/>
        </p:nvSpPr>
        <p:spPr>
          <a:xfrm>
            <a:off x="736283" y="3209925"/>
            <a:ext cx="8250793" cy="584359"/>
          </a:xfrm>
          <a:prstGeom prst="rect">
            <a:avLst/>
          </a:prstGeom>
          <a:noFill/>
          <a:ln/>
        </p:spPr>
        <p:txBody>
          <a:bodyPr wrap="none" lIns="0" tIns="0" rIns="0" bIns="0" rtlCol="0" anchor="t"/>
          <a:lstStyle/>
          <a:p>
            <a:pPr indent="0" marL="0">
              <a:lnSpc>
                <a:spcPts val="4600"/>
              </a:lnSpc>
              <a:buNone/>
            </a:pPr>
            <a:r>
              <a:rPr lang="en-US" sz="3650" dirty="0">
                <a:solidFill>
                  <a:srgbClr val="FFFFFF"/>
                </a:solidFill>
                <a:latin typeface="Barlow" pitchFamily="34" charset="0"/>
                <a:ea typeface="Barlow" pitchFamily="34" charset="-122"/>
                <a:cs typeface="Barlow" pitchFamily="34" charset="-120"/>
              </a:rPr>
              <a:t>Challenges in Traditional Online Learning</a:t>
            </a:r>
            <a:endParaRPr lang="en-US" sz="3650" dirty="0"/>
          </a:p>
        </p:txBody>
      </p:sp>
      <p:sp>
        <p:nvSpPr>
          <p:cNvPr id="5" name="Shape 1"/>
          <p:cNvSpPr/>
          <p:nvPr/>
        </p:nvSpPr>
        <p:spPr>
          <a:xfrm>
            <a:off x="736283" y="4346377"/>
            <a:ext cx="473273" cy="473273"/>
          </a:xfrm>
          <a:prstGeom prst="roundRect">
            <a:avLst>
              <a:gd name="adj" fmla="val 18671"/>
            </a:avLst>
          </a:prstGeom>
          <a:solidFill>
            <a:srgbClr val="790709"/>
          </a:solidFill>
          <a:ln w="7620">
            <a:solidFill>
              <a:srgbClr val="922022"/>
            </a:solidFill>
            <a:prstDash val="solid"/>
          </a:ln>
        </p:spPr>
      </p:sp>
      <p:sp>
        <p:nvSpPr>
          <p:cNvPr id="6" name="Text 2"/>
          <p:cNvSpPr/>
          <p:nvPr/>
        </p:nvSpPr>
        <p:spPr>
          <a:xfrm>
            <a:off x="923568" y="4442698"/>
            <a:ext cx="98703" cy="280511"/>
          </a:xfrm>
          <a:prstGeom prst="rect">
            <a:avLst/>
          </a:prstGeom>
          <a:noFill/>
          <a:ln/>
        </p:spPr>
        <p:txBody>
          <a:bodyPr wrap="none" lIns="0" tIns="0" rIns="0" bIns="0" rtlCol="0" anchor="t"/>
          <a:lstStyle/>
          <a:p>
            <a:pPr algn="ctr" indent="0" marL="0">
              <a:lnSpc>
                <a:spcPts val="2200"/>
              </a:lnSpc>
              <a:buNone/>
            </a:pPr>
            <a:r>
              <a:rPr lang="en-US" sz="2200" dirty="0">
                <a:solidFill>
                  <a:srgbClr val="E5E0DF"/>
                </a:solidFill>
                <a:latin typeface="Barlow" pitchFamily="34" charset="0"/>
                <a:ea typeface="Barlow" pitchFamily="34" charset="-122"/>
                <a:cs typeface="Barlow" pitchFamily="34" charset="-120"/>
              </a:rPr>
              <a:t>1</a:t>
            </a:r>
            <a:endParaRPr lang="en-US" sz="2200" dirty="0"/>
          </a:p>
        </p:txBody>
      </p:sp>
      <p:sp>
        <p:nvSpPr>
          <p:cNvPr id="7" name="Text 3"/>
          <p:cNvSpPr/>
          <p:nvPr/>
        </p:nvSpPr>
        <p:spPr>
          <a:xfrm>
            <a:off x="1419939" y="4346377"/>
            <a:ext cx="2337673" cy="292060"/>
          </a:xfrm>
          <a:prstGeom prst="rect">
            <a:avLst/>
          </a:prstGeom>
          <a:noFill/>
          <a:ln/>
        </p:spPr>
        <p:txBody>
          <a:bodyPr wrap="none" lIns="0" tIns="0" rIns="0" bIns="0" rtlCol="0" anchor="t"/>
          <a:lstStyle/>
          <a:p>
            <a:pPr indent="0" marL="0">
              <a:lnSpc>
                <a:spcPts val="2300"/>
              </a:lnSpc>
              <a:buNone/>
            </a:pPr>
            <a:r>
              <a:rPr lang="en-US" sz="1800" dirty="0">
                <a:solidFill>
                  <a:srgbClr val="E5E0DF"/>
                </a:solidFill>
                <a:latin typeface="Barlow" pitchFamily="34" charset="0"/>
                <a:ea typeface="Barlow" pitchFamily="34" charset="-122"/>
                <a:cs typeface="Barlow" pitchFamily="34" charset="-120"/>
              </a:rPr>
              <a:t>Centralized Control</a:t>
            </a:r>
            <a:endParaRPr lang="en-US" sz="1800" dirty="0"/>
          </a:p>
        </p:txBody>
      </p:sp>
      <p:sp>
        <p:nvSpPr>
          <p:cNvPr id="8" name="Text 4"/>
          <p:cNvSpPr/>
          <p:nvPr/>
        </p:nvSpPr>
        <p:spPr>
          <a:xfrm>
            <a:off x="1419939" y="4764643"/>
            <a:ext cx="5790128" cy="1009769"/>
          </a:xfrm>
          <a:prstGeom prst="rect">
            <a:avLst/>
          </a:prstGeom>
          <a:noFill/>
          <a:ln/>
        </p:spPr>
        <p:txBody>
          <a:bodyPr wrap="square" lIns="0" tIns="0" rIns="0" bIns="0" rtlCol="0" anchor="t"/>
          <a:lstStyle/>
          <a:p>
            <a:pPr indent="0" marL="0">
              <a:lnSpc>
                <a:spcPts val="2650"/>
              </a:lnSpc>
              <a:buNone/>
            </a:pPr>
            <a:r>
              <a:rPr lang="en-US" sz="1650" dirty="0">
                <a:solidFill>
                  <a:srgbClr val="E5E0DF"/>
                </a:solidFill>
                <a:latin typeface="Barlow" pitchFamily="34" charset="0"/>
                <a:ea typeface="Barlow" pitchFamily="34" charset="-122"/>
                <a:cs typeface="Barlow" pitchFamily="34" charset="-120"/>
              </a:rPr>
              <a:t>Traditional online learning platforms often face challenges related to centralized control. This can lead to issues with data ownership, censorship, and limited transparency.</a:t>
            </a:r>
            <a:endParaRPr lang="en-US" sz="1650" dirty="0"/>
          </a:p>
        </p:txBody>
      </p:sp>
      <p:sp>
        <p:nvSpPr>
          <p:cNvPr id="9" name="Shape 5"/>
          <p:cNvSpPr/>
          <p:nvPr/>
        </p:nvSpPr>
        <p:spPr>
          <a:xfrm>
            <a:off x="7420451" y="4346377"/>
            <a:ext cx="473273" cy="473273"/>
          </a:xfrm>
          <a:prstGeom prst="roundRect">
            <a:avLst>
              <a:gd name="adj" fmla="val 18671"/>
            </a:avLst>
          </a:prstGeom>
          <a:solidFill>
            <a:srgbClr val="790709"/>
          </a:solidFill>
          <a:ln w="7620">
            <a:solidFill>
              <a:srgbClr val="922022"/>
            </a:solidFill>
            <a:prstDash val="solid"/>
          </a:ln>
        </p:spPr>
      </p:sp>
      <p:sp>
        <p:nvSpPr>
          <p:cNvPr id="10" name="Text 6"/>
          <p:cNvSpPr/>
          <p:nvPr/>
        </p:nvSpPr>
        <p:spPr>
          <a:xfrm>
            <a:off x="7580709" y="4442698"/>
            <a:ext cx="152638" cy="280511"/>
          </a:xfrm>
          <a:prstGeom prst="rect">
            <a:avLst/>
          </a:prstGeom>
          <a:noFill/>
          <a:ln/>
        </p:spPr>
        <p:txBody>
          <a:bodyPr wrap="none" lIns="0" tIns="0" rIns="0" bIns="0" rtlCol="0" anchor="t"/>
          <a:lstStyle/>
          <a:p>
            <a:pPr algn="ctr" indent="0" marL="0">
              <a:lnSpc>
                <a:spcPts val="2200"/>
              </a:lnSpc>
              <a:buNone/>
            </a:pPr>
            <a:r>
              <a:rPr lang="en-US" sz="2200" dirty="0">
                <a:solidFill>
                  <a:srgbClr val="E5E0DF"/>
                </a:solidFill>
                <a:latin typeface="Barlow" pitchFamily="34" charset="0"/>
                <a:ea typeface="Barlow" pitchFamily="34" charset="-122"/>
                <a:cs typeface="Barlow" pitchFamily="34" charset="-120"/>
              </a:rPr>
              <a:t>2</a:t>
            </a:r>
            <a:endParaRPr lang="en-US" sz="2200" dirty="0"/>
          </a:p>
        </p:txBody>
      </p:sp>
      <p:sp>
        <p:nvSpPr>
          <p:cNvPr id="11" name="Text 7"/>
          <p:cNvSpPr/>
          <p:nvPr/>
        </p:nvSpPr>
        <p:spPr>
          <a:xfrm>
            <a:off x="8104108" y="4346377"/>
            <a:ext cx="2337673" cy="292060"/>
          </a:xfrm>
          <a:prstGeom prst="rect">
            <a:avLst/>
          </a:prstGeom>
          <a:noFill/>
          <a:ln/>
        </p:spPr>
        <p:txBody>
          <a:bodyPr wrap="none" lIns="0" tIns="0" rIns="0" bIns="0" rtlCol="0" anchor="t"/>
          <a:lstStyle/>
          <a:p>
            <a:pPr indent="0" marL="0">
              <a:lnSpc>
                <a:spcPts val="2300"/>
              </a:lnSpc>
              <a:buNone/>
            </a:pPr>
            <a:r>
              <a:rPr lang="en-US" sz="1800" dirty="0">
                <a:solidFill>
                  <a:srgbClr val="E5E0DF"/>
                </a:solidFill>
                <a:latin typeface="Barlow" pitchFamily="34" charset="0"/>
                <a:ea typeface="Barlow" pitchFamily="34" charset="-122"/>
                <a:cs typeface="Barlow" pitchFamily="34" charset="-120"/>
              </a:rPr>
              <a:t>Limited Accessibility</a:t>
            </a:r>
            <a:endParaRPr lang="en-US" sz="1800" dirty="0"/>
          </a:p>
        </p:txBody>
      </p:sp>
      <p:sp>
        <p:nvSpPr>
          <p:cNvPr id="12" name="Text 8"/>
          <p:cNvSpPr/>
          <p:nvPr/>
        </p:nvSpPr>
        <p:spPr>
          <a:xfrm>
            <a:off x="8104108" y="4764643"/>
            <a:ext cx="5790128" cy="1009769"/>
          </a:xfrm>
          <a:prstGeom prst="rect">
            <a:avLst/>
          </a:prstGeom>
          <a:noFill/>
          <a:ln/>
        </p:spPr>
        <p:txBody>
          <a:bodyPr wrap="square" lIns="0" tIns="0" rIns="0" bIns="0" rtlCol="0" anchor="t"/>
          <a:lstStyle/>
          <a:p>
            <a:pPr indent="0" marL="0">
              <a:lnSpc>
                <a:spcPts val="2650"/>
              </a:lnSpc>
              <a:buNone/>
            </a:pPr>
            <a:r>
              <a:rPr lang="en-US" sz="1650" dirty="0">
                <a:solidFill>
                  <a:srgbClr val="E5E0DF"/>
                </a:solidFill>
                <a:latin typeface="Barlow" pitchFamily="34" charset="0"/>
                <a:ea typeface="Barlow" pitchFamily="34" charset="-122"/>
                <a:cs typeface="Barlow" pitchFamily="34" charset="-120"/>
              </a:rPr>
              <a:t>Access to quality education can be restricted by geographical location, financial resources, or language barriers. Traditional platforms may not effectively address these limitations.</a:t>
            </a:r>
            <a:endParaRPr lang="en-US" sz="1650" dirty="0"/>
          </a:p>
        </p:txBody>
      </p:sp>
      <p:sp>
        <p:nvSpPr>
          <p:cNvPr id="13" name="Shape 9"/>
          <p:cNvSpPr/>
          <p:nvPr/>
        </p:nvSpPr>
        <p:spPr>
          <a:xfrm>
            <a:off x="736283" y="6221373"/>
            <a:ext cx="473273" cy="473273"/>
          </a:xfrm>
          <a:prstGeom prst="roundRect">
            <a:avLst>
              <a:gd name="adj" fmla="val 18671"/>
            </a:avLst>
          </a:prstGeom>
          <a:solidFill>
            <a:srgbClr val="790709"/>
          </a:solidFill>
          <a:ln w="7620">
            <a:solidFill>
              <a:srgbClr val="922022"/>
            </a:solidFill>
            <a:prstDash val="solid"/>
          </a:ln>
        </p:spPr>
      </p:sp>
      <p:sp>
        <p:nvSpPr>
          <p:cNvPr id="14" name="Text 10"/>
          <p:cNvSpPr/>
          <p:nvPr/>
        </p:nvSpPr>
        <p:spPr>
          <a:xfrm>
            <a:off x="899398" y="6317694"/>
            <a:ext cx="147042" cy="280511"/>
          </a:xfrm>
          <a:prstGeom prst="rect">
            <a:avLst/>
          </a:prstGeom>
          <a:noFill/>
          <a:ln/>
        </p:spPr>
        <p:txBody>
          <a:bodyPr wrap="none" lIns="0" tIns="0" rIns="0" bIns="0" rtlCol="0" anchor="t"/>
          <a:lstStyle/>
          <a:p>
            <a:pPr algn="ctr" indent="0" marL="0">
              <a:lnSpc>
                <a:spcPts val="2200"/>
              </a:lnSpc>
              <a:buNone/>
            </a:pPr>
            <a:r>
              <a:rPr lang="en-US" sz="2200" dirty="0">
                <a:solidFill>
                  <a:srgbClr val="E5E0DF"/>
                </a:solidFill>
                <a:latin typeface="Barlow" pitchFamily="34" charset="0"/>
                <a:ea typeface="Barlow" pitchFamily="34" charset="-122"/>
                <a:cs typeface="Barlow" pitchFamily="34" charset="-120"/>
              </a:rPr>
              <a:t>3</a:t>
            </a:r>
            <a:endParaRPr lang="en-US" sz="2200" dirty="0"/>
          </a:p>
        </p:txBody>
      </p:sp>
      <p:sp>
        <p:nvSpPr>
          <p:cNvPr id="15" name="Text 11"/>
          <p:cNvSpPr/>
          <p:nvPr/>
        </p:nvSpPr>
        <p:spPr>
          <a:xfrm>
            <a:off x="1419939" y="6221373"/>
            <a:ext cx="2660094" cy="292060"/>
          </a:xfrm>
          <a:prstGeom prst="rect">
            <a:avLst/>
          </a:prstGeom>
          <a:noFill/>
          <a:ln/>
        </p:spPr>
        <p:txBody>
          <a:bodyPr wrap="none" lIns="0" tIns="0" rIns="0" bIns="0" rtlCol="0" anchor="t"/>
          <a:lstStyle/>
          <a:p>
            <a:pPr indent="0" marL="0">
              <a:lnSpc>
                <a:spcPts val="2300"/>
              </a:lnSpc>
              <a:buNone/>
            </a:pPr>
            <a:r>
              <a:rPr lang="en-US" sz="1800" dirty="0">
                <a:solidFill>
                  <a:srgbClr val="E5E0DF"/>
                </a:solidFill>
                <a:latin typeface="Barlow" pitchFamily="34" charset="0"/>
                <a:ea typeface="Barlow" pitchFamily="34" charset="-122"/>
                <a:cs typeface="Barlow" pitchFamily="34" charset="-120"/>
              </a:rPr>
              <a:t>Lack of Trust and Security</a:t>
            </a:r>
            <a:endParaRPr lang="en-US" sz="1800" dirty="0"/>
          </a:p>
        </p:txBody>
      </p:sp>
      <p:sp>
        <p:nvSpPr>
          <p:cNvPr id="16" name="Text 12"/>
          <p:cNvSpPr/>
          <p:nvPr/>
        </p:nvSpPr>
        <p:spPr>
          <a:xfrm>
            <a:off x="1419939" y="6639639"/>
            <a:ext cx="5790128" cy="1009769"/>
          </a:xfrm>
          <a:prstGeom prst="rect">
            <a:avLst/>
          </a:prstGeom>
          <a:noFill/>
          <a:ln/>
        </p:spPr>
        <p:txBody>
          <a:bodyPr wrap="square" lIns="0" tIns="0" rIns="0" bIns="0" rtlCol="0" anchor="t"/>
          <a:lstStyle/>
          <a:p>
            <a:pPr indent="0" marL="0">
              <a:lnSpc>
                <a:spcPts val="2650"/>
              </a:lnSpc>
              <a:buNone/>
            </a:pPr>
            <a:r>
              <a:rPr lang="en-US" sz="1650" dirty="0">
                <a:solidFill>
                  <a:srgbClr val="E5E0DF"/>
                </a:solidFill>
                <a:latin typeface="Barlow" pitchFamily="34" charset="0"/>
                <a:ea typeface="Barlow" pitchFamily="34" charset="-122"/>
                <a:cs typeface="Barlow" pitchFamily="34" charset="-120"/>
              </a:rPr>
              <a:t>Concerns regarding data privacy, security breaches, and the potential for fraud can deter individuals from fully engaging in traditional online learning platforms.</a:t>
            </a:r>
            <a:endParaRPr lang="en-US" sz="1650" dirty="0"/>
          </a:p>
        </p:txBody>
      </p:sp>
      <p:sp>
        <p:nvSpPr>
          <p:cNvPr id="17" name="Shape 13"/>
          <p:cNvSpPr/>
          <p:nvPr/>
        </p:nvSpPr>
        <p:spPr>
          <a:xfrm>
            <a:off x="7420451" y="6221373"/>
            <a:ext cx="473273" cy="473273"/>
          </a:xfrm>
          <a:prstGeom prst="roundRect">
            <a:avLst>
              <a:gd name="adj" fmla="val 18671"/>
            </a:avLst>
          </a:prstGeom>
          <a:solidFill>
            <a:srgbClr val="790709"/>
          </a:solidFill>
          <a:ln w="7620">
            <a:solidFill>
              <a:srgbClr val="922022"/>
            </a:solidFill>
            <a:prstDash val="solid"/>
          </a:ln>
        </p:spPr>
      </p:sp>
      <p:sp>
        <p:nvSpPr>
          <p:cNvPr id="18" name="Text 14"/>
          <p:cNvSpPr/>
          <p:nvPr/>
        </p:nvSpPr>
        <p:spPr>
          <a:xfrm>
            <a:off x="7577138" y="6317694"/>
            <a:ext cx="159901" cy="280511"/>
          </a:xfrm>
          <a:prstGeom prst="rect">
            <a:avLst/>
          </a:prstGeom>
          <a:noFill/>
          <a:ln/>
        </p:spPr>
        <p:txBody>
          <a:bodyPr wrap="none" lIns="0" tIns="0" rIns="0" bIns="0" rtlCol="0" anchor="t"/>
          <a:lstStyle/>
          <a:p>
            <a:pPr algn="ctr" indent="0" marL="0">
              <a:lnSpc>
                <a:spcPts val="2200"/>
              </a:lnSpc>
              <a:buNone/>
            </a:pPr>
            <a:r>
              <a:rPr lang="en-US" sz="2200" dirty="0">
                <a:solidFill>
                  <a:srgbClr val="E5E0DF"/>
                </a:solidFill>
                <a:latin typeface="Barlow" pitchFamily="34" charset="0"/>
                <a:ea typeface="Barlow" pitchFamily="34" charset="-122"/>
                <a:cs typeface="Barlow" pitchFamily="34" charset="-120"/>
              </a:rPr>
              <a:t>4</a:t>
            </a:r>
            <a:endParaRPr lang="en-US" sz="2200" dirty="0"/>
          </a:p>
        </p:txBody>
      </p:sp>
      <p:sp>
        <p:nvSpPr>
          <p:cNvPr id="19" name="Text 15"/>
          <p:cNvSpPr/>
          <p:nvPr/>
        </p:nvSpPr>
        <p:spPr>
          <a:xfrm>
            <a:off x="8104108" y="6221373"/>
            <a:ext cx="2733199" cy="292060"/>
          </a:xfrm>
          <a:prstGeom prst="rect">
            <a:avLst/>
          </a:prstGeom>
          <a:noFill/>
          <a:ln/>
        </p:spPr>
        <p:txBody>
          <a:bodyPr wrap="none" lIns="0" tIns="0" rIns="0" bIns="0" rtlCol="0" anchor="t"/>
          <a:lstStyle/>
          <a:p>
            <a:pPr indent="0" marL="0">
              <a:lnSpc>
                <a:spcPts val="2300"/>
              </a:lnSpc>
              <a:buNone/>
            </a:pPr>
            <a:r>
              <a:rPr lang="en-US" sz="1800" dirty="0">
                <a:solidFill>
                  <a:srgbClr val="E5E0DF"/>
                </a:solidFill>
                <a:latin typeface="Barlow" pitchFamily="34" charset="0"/>
                <a:ea typeface="Barlow" pitchFamily="34" charset="-122"/>
                <a:cs typeface="Barlow" pitchFamily="34" charset="-120"/>
              </a:rPr>
              <a:t>Interoperability Challenges</a:t>
            </a:r>
            <a:endParaRPr lang="en-US" sz="1800" dirty="0"/>
          </a:p>
        </p:txBody>
      </p:sp>
      <p:sp>
        <p:nvSpPr>
          <p:cNvPr id="20" name="Text 16"/>
          <p:cNvSpPr/>
          <p:nvPr/>
        </p:nvSpPr>
        <p:spPr>
          <a:xfrm>
            <a:off x="8104108" y="6639639"/>
            <a:ext cx="5790128" cy="1009769"/>
          </a:xfrm>
          <a:prstGeom prst="rect">
            <a:avLst/>
          </a:prstGeom>
          <a:noFill/>
          <a:ln/>
        </p:spPr>
        <p:txBody>
          <a:bodyPr wrap="square" lIns="0" tIns="0" rIns="0" bIns="0" rtlCol="0" anchor="t"/>
          <a:lstStyle/>
          <a:p>
            <a:pPr indent="0" marL="0">
              <a:lnSpc>
                <a:spcPts val="2650"/>
              </a:lnSpc>
              <a:buNone/>
            </a:pPr>
            <a:r>
              <a:rPr lang="en-US" sz="1650" dirty="0">
                <a:solidFill>
                  <a:srgbClr val="E5E0DF"/>
                </a:solidFill>
                <a:latin typeface="Barlow" pitchFamily="34" charset="0"/>
                <a:ea typeface="Barlow" pitchFamily="34" charset="-122"/>
                <a:cs typeface="Barlow" pitchFamily="34" charset="-120"/>
              </a:rPr>
              <a:t>The lack of interoperability between different learning platforms hinders the seamless transfer of credits, credentials, and other learning materials.</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1477208"/>
            <a:ext cx="8897898" cy="685800"/>
          </a:xfrm>
          <a:prstGeom prst="rect">
            <a:avLst/>
          </a:prstGeom>
          <a:noFill/>
          <a:ln/>
        </p:spPr>
        <p:txBody>
          <a:bodyPr wrap="none" lIns="0" tIns="0" rIns="0" bIns="0" rtlCol="0" anchor="t"/>
          <a:lstStyle/>
          <a:p>
            <a:pPr indent="0" marL="0">
              <a:lnSpc>
                <a:spcPts val="5400"/>
              </a:lnSpc>
              <a:buNone/>
            </a:pPr>
            <a:r>
              <a:rPr lang="en-US" sz="4300" dirty="0">
                <a:solidFill>
                  <a:srgbClr val="FFFFFF"/>
                </a:solidFill>
                <a:latin typeface="Barlow" pitchFamily="34" charset="0"/>
                <a:ea typeface="Barlow" pitchFamily="34" charset="-122"/>
                <a:cs typeface="Barlow" pitchFamily="34" charset="-120"/>
              </a:rPr>
              <a:t>Benefits of a Decentralized Approach</a:t>
            </a:r>
            <a:endParaRPr lang="en-US" sz="4300" dirty="0"/>
          </a:p>
        </p:txBody>
      </p:sp>
      <p:sp>
        <p:nvSpPr>
          <p:cNvPr id="3" name="Text 1"/>
          <p:cNvSpPr/>
          <p:nvPr/>
        </p:nvSpPr>
        <p:spPr>
          <a:xfrm>
            <a:off x="864037" y="2780109"/>
            <a:ext cx="3898821" cy="685800"/>
          </a:xfrm>
          <a:prstGeom prst="rect">
            <a:avLst/>
          </a:prstGeom>
          <a:noFill/>
          <a:ln/>
        </p:spPr>
        <p:txBody>
          <a:bodyPr wrap="square" lIns="0" tIns="0" rIns="0" bIns="0" rtlCol="0" anchor="t"/>
          <a:lstStyle/>
          <a:p>
            <a:pPr indent="0" marL="0">
              <a:lnSpc>
                <a:spcPts val="2700"/>
              </a:lnSpc>
              <a:buNone/>
            </a:pPr>
            <a:r>
              <a:rPr lang="en-US" sz="2150" dirty="0">
                <a:solidFill>
                  <a:srgbClr val="FFFFFF"/>
                </a:solidFill>
                <a:latin typeface="Barlow" pitchFamily="34" charset="0"/>
                <a:ea typeface="Barlow" pitchFamily="34" charset="-122"/>
                <a:cs typeface="Barlow" pitchFamily="34" charset="-120"/>
              </a:rPr>
              <a:t>Enhanced Trust and Transparency</a:t>
            </a:r>
            <a:endParaRPr lang="en-US" sz="2150" dirty="0"/>
          </a:p>
        </p:txBody>
      </p:sp>
      <p:sp>
        <p:nvSpPr>
          <p:cNvPr id="4" name="Text 2"/>
          <p:cNvSpPr/>
          <p:nvPr/>
        </p:nvSpPr>
        <p:spPr>
          <a:xfrm>
            <a:off x="864037" y="3712726"/>
            <a:ext cx="3898821" cy="2765346"/>
          </a:xfrm>
          <a:prstGeom prst="rect">
            <a:avLst/>
          </a:prstGeom>
          <a:noFill/>
          <a:ln/>
        </p:spPr>
        <p:txBody>
          <a:bodyPr wrap="square" lIns="0" tIns="0" rIns="0" bIns="0" rtlCol="0" anchor="t"/>
          <a:lstStyle/>
          <a:p>
            <a:pPr indent="0" marL="0">
              <a:lnSpc>
                <a:spcPts val="3100"/>
              </a:lnSpc>
              <a:buNone/>
            </a:pPr>
            <a:r>
              <a:rPr lang="en-US" sz="1900" dirty="0">
                <a:solidFill>
                  <a:srgbClr val="E5E0DF"/>
                </a:solidFill>
                <a:latin typeface="Barlow" pitchFamily="34" charset="0"/>
                <a:ea typeface="Barlow" pitchFamily="34" charset="-122"/>
                <a:cs typeface="Barlow" pitchFamily="34" charset="-120"/>
              </a:rPr>
              <a:t>Decentralized platforms utilize blockchain technology to ensure immutability and transparency. All transactions and data are recorded on a distributed ledger, making it difficult to tamper with or falsify information.</a:t>
            </a:r>
            <a:endParaRPr lang="en-US" sz="1900" dirty="0"/>
          </a:p>
        </p:txBody>
      </p:sp>
      <p:sp>
        <p:nvSpPr>
          <p:cNvPr id="5" name="Text 3"/>
          <p:cNvSpPr/>
          <p:nvPr/>
        </p:nvSpPr>
        <p:spPr>
          <a:xfrm>
            <a:off x="5372695" y="2780109"/>
            <a:ext cx="2758916" cy="342900"/>
          </a:xfrm>
          <a:prstGeom prst="rect">
            <a:avLst/>
          </a:prstGeom>
          <a:noFill/>
          <a:ln/>
        </p:spPr>
        <p:txBody>
          <a:bodyPr wrap="none" lIns="0" tIns="0" rIns="0" bIns="0" rtlCol="0" anchor="t"/>
          <a:lstStyle/>
          <a:p>
            <a:pPr indent="0" marL="0">
              <a:lnSpc>
                <a:spcPts val="2700"/>
              </a:lnSpc>
              <a:buNone/>
            </a:pPr>
            <a:r>
              <a:rPr lang="en-US" sz="2150" dirty="0">
                <a:solidFill>
                  <a:srgbClr val="FFFFFF"/>
                </a:solidFill>
                <a:latin typeface="Barlow" pitchFamily="34" charset="0"/>
                <a:ea typeface="Barlow" pitchFamily="34" charset="-122"/>
                <a:cs typeface="Barlow" pitchFamily="34" charset="-120"/>
              </a:rPr>
              <a:t>Increased Accessibility</a:t>
            </a:r>
            <a:endParaRPr lang="en-US" sz="2150" dirty="0"/>
          </a:p>
        </p:txBody>
      </p:sp>
      <p:sp>
        <p:nvSpPr>
          <p:cNvPr id="6" name="Text 4"/>
          <p:cNvSpPr/>
          <p:nvPr/>
        </p:nvSpPr>
        <p:spPr>
          <a:xfrm>
            <a:off x="5372695" y="3369826"/>
            <a:ext cx="3898821" cy="2370296"/>
          </a:xfrm>
          <a:prstGeom prst="rect">
            <a:avLst/>
          </a:prstGeom>
          <a:noFill/>
          <a:ln/>
        </p:spPr>
        <p:txBody>
          <a:bodyPr wrap="square" lIns="0" tIns="0" rIns="0" bIns="0" rtlCol="0" anchor="t"/>
          <a:lstStyle/>
          <a:p>
            <a:pPr indent="0" marL="0">
              <a:lnSpc>
                <a:spcPts val="3100"/>
              </a:lnSpc>
              <a:buNone/>
            </a:pPr>
            <a:r>
              <a:rPr lang="en-US" sz="1900" dirty="0">
                <a:solidFill>
                  <a:srgbClr val="E5E0DF"/>
                </a:solidFill>
                <a:latin typeface="Barlow" pitchFamily="34" charset="0"/>
                <a:ea typeface="Barlow" pitchFamily="34" charset="-122"/>
                <a:cs typeface="Barlow" pitchFamily="34" charset="-120"/>
              </a:rPr>
              <a:t>Decentralized learning platforms can break down geographical barriers and provide access to educational resources for a wider audience. Anyone with an internet connection can participate.</a:t>
            </a:r>
            <a:endParaRPr lang="en-US" sz="1900" dirty="0"/>
          </a:p>
        </p:txBody>
      </p:sp>
      <p:sp>
        <p:nvSpPr>
          <p:cNvPr id="7" name="Text 5"/>
          <p:cNvSpPr/>
          <p:nvPr/>
        </p:nvSpPr>
        <p:spPr>
          <a:xfrm>
            <a:off x="9881354" y="2780109"/>
            <a:ext cx="3581043" cy="342900"/>
          </a:xfrm>
          <a:prstGeom prst="rect">
            <a:avLst/>
          </a:prstGeom>
          <a:noFill/>
          <a:ln/>
        </p:spPr>
        <p:txBody>
          <a:bodyPr wrap="none" lIns="0" tIns="0" rIns="0" bIns="0" rtlCol="0" anchor="t"/>
          <a:lstStyle/>
          <a:p>
            <a:pPr indent="0" marL="0">
              <a:lnSpc>
                <a:spcPts val="2700"/>
              </a:lnSpc>
              <a:buNone/>
            </a:pPr>
            <a:r>
              <a:rPr lang="en-US" sz="2150" dirty="0">
                <a:solidFill>
                  <a:srgbClr val="FFFFFF"/>
                </a:solidFill>
                <a:latin typeface="Barlow" pitchFamily="34" charset="0"/>
                <a:ea typeface="Barlow" pitchFamily="34" charset="-122"/>
                <a:cs typeface="Barlow" pitchFamily="34" charset="-120"/>
              </a:rPr>
              <a:t>Empowerment and Ownership</a:t>
            </a:r>
            <a:endParaRPr lang="en-US" sz="2150" dirty="0"/>
          </a:p>
        </p:txBody>
      </p:sp>
      <p:sp>
        <p:nvSpPr>
          <p:cNvPr id="8" name="Text 6"/>
          <p:cNvSpPr/>
          <p:nvPr/>
        </p:nvSpPr>
        <p:spPr>
          <a:xfrm>
            <a:off x="9881354" y="3369826"/>
            <a:ext cx="3898821" cy="3160395"/>
          </a:xfrm>
          <a:prstGeom prst="rect">
            <a:avLst/>
          </a:prstGeom>
          <a:noFill/>
          <a:ln/>
        </p:spPr>
        <p:txBody>
          <a:bodyPr wrap="square" lIns="0" tIns="0" rIns="0" bIns="0" rtlCol="0" anchor="t"/>
          <a:lstStyle/>
          <a:p>
            <a:pPr indent="0" marL="0">
              <a:lnSpc>
                <a:spcPts val="3100"/>
              </a:lnSpc>
              <a:buNone/>
            </a:pPr>
            <a:r>
              <a:rPr lang="en-US" sz="1900" dirty="0">
                <a:solidFill>
                  <a:srgbClr val="E5E0DF"/>
                </a:solidFill>
                <a:latin typeface="Barlow" pitchFamily="34" charset="0"/>
                <a:ea typeface="Barlow" pitchFamily="34" charset="-122"/>
                <a:cs typeface="Barlow" pitchFamily="34" charset="-120"/>
              </a:rPr>
              <a:t>Decentralized platforms empower learners and educators by giving them greater control over their data, credentials, and learning experiences. They can manage their own profiles, participate in communities, and earn recognition for their contributions.</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300157" y="1671757"/>
            <a:ext cx="4886087" cy="4886087"/>
          </a:xfrm>
          <a:prstGeom prst="rect">
            <a:avLst/>
          </a:prstGeom>
        </p:spPr>
      </p:pic>
      <p:sp>
        <p:nvSpPr>
          <p:cNvPr id="4" name="Text 0"/>
          <p:cNvSpPr/>
          <p:nvPr/>
        </p:nvSpPr>
        <p:spPr>
          <a:xfrm>
            <a:off x="6327100" y="859274"/>
            <a:ext cx="7462599" cy="1334214"/>
          </a:xfrm>
          <a:prstGeom prst="rect">
            <a:avLst/>
          </a:prstGeom>
          <a:noFill/>
          <a:ln/>
        </p:spPr>
        <p:txBody>
          <a:bodyPr wrap="square" lIns="0" tIns="0" rIns="0" bIns="0" rtlCol="0" anchor="t"/>
          <a:lstStyle/>
          <a:p>
            <a:pPr indent="0" marL="0">
              <a:lnSpc>
                <a:spcPts val="5250"/>
              </a:lnSpc>
              <a:buNone/>
            </a:pPr>
            <a:r>
              <a:rPr lang="en-US" sz="4200" dirty="0">
                <a:solidFill>
                  <a:srgbClr val="FFFFFF"/>
                </a:solidFill>
                <a:latin typeface="Barlow" pitchFamily="34" charset="0"/>
                <a:ea typeface="Barlow" pitchFamily="34" charset="-122"/>
                <a:cs typeface="Barlow" pitchFamily="34" charset="-120"/>
              </a:rPr>
              <a:t>Overview of React and Solidity Technologies</a:t>
            </a:r>
            <a:endParaRPr lang="en-US" sz="4200" dirty="0"/>
          </a:p>
        </p:txBody>
      </p:sp>
      <p:sp>
        <p:nvSpPr>
          <p:cNvPr id="5" name="Shape 1"/>
          <p:cNvSpPr/>
          <p:nvPr/>
        </p:nvSpPr>
        <p:spPr>
          <a:xfrm>
            <a:off x="6327100" y="2553772"/>
            <a:ext cx="3611285" cy="4816554"/>
          </a:xfrm>
          <a:prstGeom prst="roundRect">
            <a:avLst>
              <a:gd name="adj" fmla="val 2794"/>
            </a:avLst>
          </a:prstGeom>
          <a:solidFill>
            <a:srgbClr val="790709"/>
          </a:solidFill>
          <a:ln w="7620">
            <a:solidFill>
              <a:srgbClr val="922022"/>
            </a:solidFill>
            <a:prstDash val="solid"/>
          </a:ln>
        </p:spPr>
      </p:sp>
      <p:sp>
        <p:nvSpPr>
          <p:cNvPr id="6" name="Text 2"/>
          <p:cNvSpPr/>
          <p:nvPr/>
        </p:nvSpPr>
        <p:spPr>
          <a:xfrm>
            <a:off x="6574869" y="2801541"/>
            <a:ext cx="2669024" cy="333613"/>
          </a:xfrm>
          <a:prstGeom prst="rect">
            <a:avLst/>
          </a:prstGeom>
          <a:noFill/>
          <a:ln/>
        </p:spPr>
        <p:txBody>
          <a:bodyPr wrap="none" lIns="0" tIns="0" rIns="0" bIns="0" rtlCol="0" anchor="t"/>
          <a:lstStyle/>
          <a:p>
            <a:pPr indent="0" marL="0">
              <a:lnSpc>
                <a:spcPts val="2600"/>
              </a:lnSpc>
              <a:buNone/>
            </a:pPr>
            <a:r>
              <a:rPr lang="en-US" sz="2100" dirty="0">
                <a:solidFill>
                  <a:srgbClr val="E5E0DF"/>
                </a:solidFill>
                <a:latin typeface="Barlow" pitchFamily="34" charset="0"/>
                <a:ea typeface="Barlow" pitchFamily="34" charset="-122"/>
                <a:cs typeface="Barlow" pitchFamily="34" charset="-120"/>
              </a:rPr>
              <a:t>React</a:t>
            </a:r>
            <a:endParaRPr lang="en-US" sz="2100" dirty="0"/>
          </a:p>
        </p:txBody>
      </p:sp>
      <p:sp>
        <p:nvSpPr>
          <p:cNvPr id="7" name="Text 3"/>
          <p:cNvSpPr/>
          <p:nvPr/>
        </p:nvSpPr>
        <p:spPr>
          <a:xfrm>
            <a:off x="6574869" y="3279219"/>
            <a:ext cx="3115747" cy="3459004"/>
          </a:xfrm>
          <a:prstGeom prst="rect">
            <a:avLst/>
          </a:prstGeom>
          <a:noFill/>
          <a:ln/>
        </p:spPr>
        <p:txBody>
          <a:bodyPr wrap="square" lIns="0" tIns="0" rIns="0" bIns="0" rtlCol="0" anchor="t"/>
          <a:lstStyle/>
          <a:p>
            <a:pPr indent="0" marL="0">
              <a:lnSpc>
                <a:spcPts val="3000"/>
              </a:lnSpc>
              <a:buNone/>
            </a:pPr>
            <a:r>
              <a:rPr lang="en-US" sz="1850" dirty="0">
                <a:solidFill>
                  <a:srgbClr val="E5E0DF"/>
                </a:solidFill>
                <a:latin typeface="Barlow" pitchFamily="34" charset="0"/>
                <a:ea typeface="Barlow" pitchFamily="34" charset="-122"/>
                <a:cs typeface="Barlow" pitchFamily="34" charset="-120"/>
              </a:rPr>
              <a:t>React is a popular JavaScript library used for building dynamic user interfaces. It's known for its component-based architecture, virtual DOM, and efficient rendering capabilities, making it ideal for creating interactive and responsive web applications.</a:t>
            </a:r>
            <a:endParaRPr lang="en-US" sz="1850" dirty="0"/>
          </a:p>
        </p:txBody>
      </p:sp>
      <p:sp>
        <p:nvSpPr>
          <p:cNvPr id="8" name="Shape 4"/>
          <p:cNvSpPr/>
          <p:nvPr/>
        </p:nvSpPr>
        <p:spPr>
          <a:xfrm>
            <a:off x="10178534" y="2553772"/>
            <a:ext cx="3611285" cy="4816554"/>
          </a:xfrm>
          <a:prstGeom prst="roundRect">
            <a:avLst>
              <a:gd name="adj" fmla="val 2794"/>
            </a:avLst>
          </a:prstGeom>
          <a:solidFill>
            <a:srgbClr val="790709"/>
          </a:solidFill>
          <a:ln w="7620">
            <a:solidFill>
              <a:srgbClr val="922022"/>
            </a:solidFill>
            <a:prstDash val="solid"/>
          </a:ln>
        </p:spPr>
      </p:sp>
      <p:sp>
        <p:nvSpPr>
          <p:cNvPr id="9" name="Text 5"/>
          <p:cNvSpPr/>
          <p:nvPr/>
        </p:nvSpPr>
        <p:spPr>
          <a:xfrm>
            <a:off x="10426303" y="2801541"/>
            <a:ext cx="2669024" cy="333613"/>
          </a:xfrm>
          <a:prstGeom prst="rect">
            <a:avLst/>
          </a:prstGeom>
          <a:noFill/>
          <a:ln/>
        </p:spPr>
        <p:txBody>
          <a:bodyPr wrap="none" lIns="0" tIns="0" rIns="0" bIns="0" rtlCol="0" anchor="t"/>
          <a:lstStyle/>
          <a:p>
            <a:pPr indent="0" marL="0">
              <a:lnSpc>
                <a:spcPts val="2600"/>
              </a:lnSpc>
              <a:buNone/>
            </a:pPr>
            <a:r>
              <a:rPr lang="en-US" sz="2100" dirty="0">
                <a:solidFill>
                  <a:srgbClr val="E5E0DF"/>
                </a:solidFill>
                <a:latin typeface="Barlow" pitchFamily="34" charset="0"/>
                <a:ea typeface="Barlow" pitchFamily="34" charset="-122"/>
                <a:cs typeface="Barlow" pitchFamily="34" charset="-120"/>
              </a:rPr>
              <a:t>Solidity</a:t>
            </a:r>
            <a:endParaRPr lang="en-US" sz="2100" dirty="0"/>
          </a:p>
        </p:txBody>
      </p:sp>
      <p:sp>
        <p:nvSpPr>
          <p:cNvPr id="10" name="Text 6"/>
          <p:cNvSpPr/>
          <p:nvPr/>
        </p:nvSpPr>
        <p:spPr>
          <a:xfrm>
            <a:off x="10426303" y="3279219"/>
            <a:ext cx="3115747" cy="3843337"/>
          </a:xfrm>
          <a:prstGeom prst="rect">
            <a:avLst/>
          </a:prstGeom>
          <a:noFill/>
          <a:ln/>
        </p:spPr>
        <p:txBody>
          <a:bodyPr wrap="square" lIns="0" tIns="0" rIns="0" bIns="0" rtlCol="0" anchor="t"/>
          <a:lstStyle/>
          <a:p>
            <a:pPr indent="0" marL="0">
              <a:lnSpc>
                <a:spcPts val="3000"/>
              </a:lnSpc>
              <a:buNone/>
            </a:pPr>
            <a:r>
              <a:rPr lang="en-US" sz="1850" dirty="0">
                <a:solidFill>
                  <a:srgbClr val="E5E0DF"/>
                </a:solidFill>
                <a:latin typeface="Barlow" pitchFamily="34" charset="0"/>
                <a:ea typeface="Barlow" pitchFamily="34" charset="-122"/>
                <a:cs typeface="Barlow" pitchFamily="34" charset="-120"/>
              </a:rPr>
              <a:t>Solidity is a high-level programming language specifically designed for developing smart contracts on the Ethereum blockchain. It provides features such as data structures, inheritance, and modifiers, enabling developers to create secure and verifiable applications.</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1386"/>
          </a:xfrm>
          <a:prstGeom prst="rect">
            <a:avLst/>
          </a:prstGeom>
        </p:spPr>
      </p:pic>
      <p:pic>
        <p:nvPicPr>
          <p:cNvPr id="3" name="Image 1" descr="preencoded.png">    </p:cNvPr>
          <p:cNvPicPr>
            <a:picLocks noChangeAspect="1"/>
          </p:cNvPicPr>
          <p:nvPr/>
        </p:nvPicPr>
        <p:blipFill>
          <a:blip r:embed="rId2"/>
          <a:stretch>
            <a:fillRect/>
          </a:stretch>
        </p:blipFill>
        <p:spPr>
          <a:xfrm>
            <a:off x="214670" y="1587103"/>
            <a:ext cx="5057061" cy="5057061"/>
          </a:xfrm>
          <a:prstGeom prst="rect">
            <a:avLst/>
          </a:prstGeom>
        </p:spPr>
      </p:pic>
      <p:sp>
        <p:nvSpPr>
          <p:cNvPr id="4" name="Text 0"/>
          <p:cNvSpPr/>
          <p:nvPr/>
        </p:nvSpPr>
        <p:spPr>
          <a:xfrm>
            <a:off x="6087547" y="472321"/>
            <a:ext cx="5580936" cy="477083"/>
          </a:xfrm>
          <a:prstGeom prst="rect">
            <a:avLst/>
          </a:prstGeom>
          <a:noFill/>
          <a:ln/>
        </p:spPr>
        <p:txBody>
          <a:bodyPr wrap="none" lIns="0" tIns="0" rIns="0" bIns="0" rtlCol="0" anchor="t"/>
          <a:lstStyle/>
          <a:p>
            <a:pPr indent="0" marL="0">
              <a:lnSpc>
                <a:spcPts val="3750"/>
              </a:lnSpc>
              <a:buNone/>
            </a:pPr>
            <a:r>
              <a:rPr lang="en-US" sz="3000" dirty="0">
                <a:solidFill>
                  <a:srgbClr val="FFFFFF"/>
                </a:solidFill>
                <a:latin typeface="Barlow" pitchFamily="34" charset="0"/>
                <a:ea typeface="Barlow" pitchFamily="34" charset="-122"/>
                <a:cs typeface="Barlow" pitchFamily="34" charset="-120"/>
              </a:rPr>
              <a:t>Building the Front-end with React</a:t>
            </a:r>
            <a:endParaRPr lang="en-US" sz="3000" dirty="0"/>
          </a:p>
        </p:txBody>
      </p:sp>
      <p:sp>
        <p:nvSpPr>
          <p:cNvPr id="5" name="Shape 1"/>
          <p:cNvSpPr/>
          <p:nvPr/>
        </p:nvSpPr>
        <p:spPr>
          <a:xfrm>
            <a:off x="6333768" y="1207056"/>
            <a:ext cx="22860" cy="6552009"/>
          </a:xfrm>
          <a:prstGeom prst="roundRect">
            <a:avLst>
              <a:gd name="adj" fmla="val 315604"/>
            </a:avLst>
          </a:prstGeom>
          <a:solidFill>
            <a:srgbClr val="922022"/>
          </a:solidFill>
          <a:ln/>
        </p:spPr>
      </p:sp>
      <p:sp>
        <p:nvSpPr>
          <p:cNvPr id="6" name="Shape 2"/>
          <p:cNvSpPr/>
          <p:nvPr/>
        </p:nvSpPr>
        <p:spPr>
          <a:xfrm>
            <a:off x="6515576" y="1582103"/>
            <a:ext cx="601147" cy="22860"/>
          </a:xfrm>
          <a:prstGeom prst="roundRect">
            <a:avLst>
              <a:gd name="adj" fmla="val 315604"/>
            </a:avLst>
          </a:prstGeom>
          <a:solidFill>
            <a:srgbClr val="922022"/>
          </a:solidFill>
          <a:ln/>
        </p:spPr>
      </p:sp>
      <p:sp>
        <p:nvSpPr>
          <p:cNvPr id="7" name="Shape 3"/>
          <p:cNvSpPr/>
          <p:nvPr/>
        </p:nvSpPr>
        <p:spPr>
          <a:xfrm>
            <a:off x="6151959" y="1400294"/>
            <a:ext cx="386477" cy="386477"/>
          </a:xfrm>
          <a:prstGeom prst="roundRect">
            <a:avLst>
              <a:gd name="adj" fmla="val 18668"/>
            </a:avLst>
          </a:prstGeom>
          <a:solidFill>
            <a:srgbClr val="790709"/>
          </a:solidFill>
          <a:ln w="7620">
            <a:solidFill>
              <a:srgbClr val="922022"/>
            </a:solidFill>
            <a:prstDash val="solid"/>
          </a:ln>
        </p:spPr>
      </p:sp>
      <p:sp>
        <p:nvSpPr>
          <p:cNvPr id="8" name="Text 4"/>
          <p:cNvSpPr/>
          <p:nvPr/>
        </p:nvSpPr>
        <p:spPr>
          <a:xfrm>
            <a:off x="6304836" y="1478994"/>
            <a:ext cx="80605" cy="229076"/>
          </a:xfrm>
          <a:prstGeom prst="rect">
            <a:avLst/>
          </a:prstGeom>
          <a:noFill/>
          <a:ln/>
        </p:spPr>
        <p:txBody>
          <a:bodyPr wrap="none" lIns="0" tIns="0" rIns="0" bIns="0" rtlCol="0" anchor="t"/>
          <a:lstStyle/>
          <a:p>
            <a:pPr algn="ctr" indent="0" marL="0">
              <a:lnSpc>
                <a:spcPts val="1800"/>
              </a:lnSpc>
              <a:buNone/>
            </a:pPr>
            <a:r>
              <a:rPr lang="en-US" sz="1800" dirty="0">
                <a:solidFill>
                  <a:srgbClr val="E5E0DF"/>
                </a:solidFill>
                <a:latin typeface="Barlow" pitchFamily="34" charset="0"/>
                <a:ea typeface="Barlow" pitchFamily="34" charset="-122"/>
                <a:cs typeface="Barlow" pitchFamily="34" charset="-120"/>
              </a:rPr>
              <a:t>1</a:t>
            </a:r>
            <a:endParaRPr lang="en-US" sz="1800" dirty="0"/>
          </a:p>
        </p:txBody>
      </p:sp>
      <p:sp>
        <p:nvSpPr>
          <p:cNvPr id="9" name="Text 5"/>
          <p:cNvSpPr/>
          <p:nvPr/>
        </p:nvSpPr>
        <p:spPr>
          <a:xfrm>
            <a:off x="7289959" y="1378744"/>
            <a:ext cx="1908572" cy="238482"/>
          </a:xfrm>
          <a:prstGeom prst="rect">
            <a:avLst/>
          </a:prstGeom>
          <a:noFill/>
          <a:ln/>
        </p:spPr>
        <p:txBody>
          <a:bodyPr wrap="none" lIns="0" tIns="0" rIns="0" bIns="0" rtlCol="0" anchor="t"/>
          <a:lstStyle/>
          <a:p>
            <a:pPr algn="l" indent="0" marL="0">
              <a:lnSpc>
                <a:spcPts val="1850"/>
              </a:lnSpc>
              <a:buNone/>
            </a:pPr>
            <a:r>
              <a:rPr lang="en-US" sz="1500" dirty="0">
                <a:solidFill>
                  <a:srgbClr val="E5E0DF"/>
                </a:solidFill>
                <a:latin typeface="Barlow" pitchFamily="34" charset="0"/>
                <a:ea typeface="Barlow" pitchFamily="34" charset="-122"/>
                <a:cs typeface="Barlow" pitchFamily="34" charset="-120"/>
              </a:rPr>
              <a:t>User Interface Design</a:t>
            </a:r>
            <a:endParaRPr lang="en-US" sz="1500" dirty="0"/>
          </a:p>
        </p:txBody>
      </p:sp>
      <p:sp>
        <p:nvSpPr>
          <p:cNvPr id="10" name="Text 6"/>
          <p:cNvSpPr/>
          <p:nvPr/>
        </p:nvSpPr>
        <p:spPr>
          <a:xfrm>
            <a:off x="7289959" y="1720215"/>
            <a:ext cx="6739295" cy="824389"/>
          </a:xfrm>
          <a:prstGeom prst="rect">
            <a:avLst/>
          </a:prstGeom>
          <a:noFill/>
          <a:ln/>
        </p:spPr>
        <p:txBody>
          <a:bodyPr wrap="square" lIns="0" tIns="0" rIns="0" bIns="0" rtlCol="0" anchor="t"/>
          <a:lstStyle/>
          <a:p>
            <a:pPr algn="l" indent="0" marL="0">
              <a:lnSpc>
                <a:spcPts val="2150"/>
              </a:lnSpc>
              <a:buNone/>
            </a:pPr>
            <a:r>
              <a:rPr lang="en-US" sz="1350" dirty="0">
                <a:solidFill>
                  <a:srgbClr val="E5E0DF"/>
                </a:solidFill>
                <a:latin typeface="Barlow" pitchFamily="34" charset="0"/>
                <a:ea typeface="Barlow" pitchFamily="34" charset="-122"/>
                <a:cs typeface="Barlow" pitchFamily="34" charset="-120"/>
              </a:rPr>
              <a:t>The React front-end will be responsible for creating a user-friendly interface that allows users to access learning materials, track their progress, and interact with the decentralized platform.</a:t>
            </a:r>
            <a:endParaRPr lang="en-US" sz="1350" dirty="0"/>
          </a:p>
        </p:txBody>
      </p:sp>
      <p:sp>
        <p:nvSpPr>
          <p:cNvPr id="11" name="Shape 7"/>
          <p:cNvSpPr/>
          <p:nvPr/>
        </p:nvSpPr>
        <p:spPr>
          <a:xfrm>
            <a:off x="6515576" y="3263027"/>
            <a:ext cx="601147" cy="22860"/>
          </a:xfrm>
          <a:prstGeom prst="roundRect">
            <a:avLst>
              <a:gd name="adj" fmla="val 315604"/>
            </a:avLst>
          </a:prstGeom>
          <a:solidFill>
            <a:srgbClr val="922022"/>
          </a:solidFill>
          <a:ln/>
        </p:spPr>
      </p:sp>
      <p:sp>
        <p:nvSpPr>
          <p:cNvPr id="12" name="Shape 8"/>
          <p:cNvSpPr/>
          <p:nvPr/>
        </p:nvSpPr>
        <p:spPr>
          <a:xfrm>
            <a:off x="6151959" y="3081218"/>
            <a:ext cx="386477" cy="386477"/>
          </a:xfrm>
          <a:prstGeom prst="roundRect">
            <a:avLst>
              <a:gd name="adj" fmla="val 18668"/>
            </a:avLst>
          </a:prstGeom>
          <a:solidFill>
            <a:srgbClr val="790709"/>
          </a:solidFill>
          <a:ln w="7620">
            <a:solidFill>
              <a:srgbClr val="922022"/>
            </a:solidFill>
            <a:prstDash val="solid"/>
          </a:ln>
        </p:spPr>
      </p:sp>
      <p:sp>
        <p:nvSpPr>
          <p:cNvPr id="13" name="Text 9"/>
          <p:cNvSpPr/>
          <p:nvPr/>
        </p:nvSpPr>
        <p:spPr>
          <a:xfrm>
            <a:off x="6282809" y="3159919"/>
            <a:ext cx="124658" cy="229076"/>
          </a:xfrm>
          <a:prstGeom prst="rect">
            <a:avLst/>
          </a:prstGeom>
          <a:noFill/>
          <a:ln/>
        </p:spPr>
        <p:txBody>
          <a:bodyPr wrap="none" lIns="0" tIns="0" rIns="0" bIns="0" rtlCol="0" anchor="t"/>
          <a:lstStyle/>
          <a:p>
            <a:pPr algn="ctr" indent="0" marL="0">
              <a:lnSpc>
                <a:spcPts val="1800"/>
              </a:lnSpc>
              <a:buNone/>
            </a:pPr>
            <a:r>
              <a:rPr lang="en-US" sz="1800" dirty="0">
                <a:solidFill>
                  <a:srgbClr val="E5E0DF"/>
                </a:solidFill>
                <a:latin typeface="Barlow" pitchFamily="34" charset="0"/>
                <a:ea typeface="Barlow" pitchFamily="34" charset="-122"/>
                <a:cs typeface="Barlow" pitchFamily="34" charset="-120"/>
              </a:rPr>
              <a:t>2</a:t>
            </a:r>
            <a:endParaRPr lang="en-US" sz="1800" dirty="0"/>
          </a:p>
        </p:txBody>
      </p:sp>
      <p:sp>
        <p:nvSpPr>
          <p:cNvPr id="14" name="Text 10"/>
          <p:cNvSpPr/>
          <p:nvPr/>
        </p:nvSpPr>
        <p:spPr>
          <a:xfrm>
            <a:off x="7289959" y="3059668"/>
            <a:ext cx="2654737" cy="238482"/>
          </a:xfrm>
          <a:prstGeom prst="rect">
            <a:avLst/>
          </a:prstGeom>
          <a:noFill/>
          <a:ln/>
        </p:spPr>
        <p:txBody>
          <a:bodyPr wrap="none" lIns="0" tIns="0" rIns="0" bIns="0" rtlCol="0" anchor="t"/>
          <a:lstStyle/>
          <a:p>
            <a:pPr algn="l" indent="0" marL="0">
              <a:lnSpc>
                <a:spcPts val="1850"/>
              </a:lnSpc>
              <a:buNone/>
            </a:pPr>
            <a:r>
              <a:rPr lang="en-US" sz="1500" dirty="0">
                <a:solidFill>
                  <a:srgbClr val="E5E0DF"/>
                </a:solidFill>
                <a:latin typeface="Barlow" pitchFamily="34" charset="0"/>
                <a:ea typeface="Barlow" pitchFamily="34" charset="-122"/>
                <a:cs typeface="Barlow" pitchFamily="34" charset="-120"/>
              </a:rPr>
              <a:t>Component-Based Architecture</a:t>
            </a:r>
            <a:endParaRPr lang="en-US" sz="1500" dirty="0"/>
          </a:p>
        </p:txBody>
      </p:sp>
      <p:sp>
        <p:nvSpPr>
          <p:cNvPr id="15" name="Text 11"/>
          <p:cNvSpPr/>
          <p:nvPr/>
        </p:nvSpPr>
        <p:spPr>
          <a:xfrm>
            <a:off x="7289959" y="3401139"/>
            <a:ext cx="6739295" cy="824389"/>
          </a:xfrm>
          <a:prstGeom prst="rect">
            <a:avLst/>
          </a:prstGeom>
          <a:noFill/>
          <a:ln/>
        </p:spPr>
        <p:txBody>
          <a:bodyPr wrap="square" lIns="0" tIns="0" rIns="0" bIns="0" rtlCol="0" anchor="t"/>
          <a:lstStyle/>
          <a:p>
            <a:pPr algn="l" indent="0" marL="0">
              <a:lnSpc>
                <a:spcPts val="2150"/>
              </a:lnSpc>
              <a:buNone/>
            </a:pPr>
            <a:r>
              <a:rPr lang="en-US" sz="1350" dirty="0">
                <a:solidFill>
                  <a:srgbClr val="E5E0DF"/>
                </a:solidFill>
                <a:latin typeface="Barlow" pitchFamily="34" charset="0"/>
                <a:ea typeface="Barlow" pitchFamily="34" charset="-122"/>
                <a:cs typeface="Barlow" pitchFamily="34" charset="-120"/>
              </a:rPr>
              <a:t>React's component-based architecture enables modular development, where the user interface is broken down into reusable components that can be easily managed and updated.</a:t>
            </a:r>
            <a:endParaRPr lang="en-US" sz="1350" dirty="0"/>
          </a:p>
        </p:txBody>
      </p:sp>
      <p:sp>
        <p:nvSpPr>
          <p:cNvPr id="16" name="Shape 12"/>
          <p:cNvSpPr/>
          <p:nvPr/>
        </p:nvSpPr>
        <p:spPr>
          <a:xfrm>
            <a:off x="6515576" y="4943951"/>
            <a:ext cx="601147" cy="22860"/>
          </a:xfrm>
          <a:prstGeom prst="roundRect">
            <a:avLst>
              <a:gd name="adj" fmla="val 315604"/>
            </a:avLst>
          </a:prstGeom>
          <a:solidFill>
            <a:srgbClr val="922022"/>
          </a:solidFill>
          <a:ln/>
        </p:spPr>
      </p:sp>
      <p:sp>
        <p:nvSpPr>
          <p:cNvPr id="17" name="Shape 13"/>
          <p:cNvSpPr/>
          <p:nvPr/>
        </p:nvSpPr>
        <p:spPr>
          <a:xfrm>
            <a:off x="6151959" y="4762143"/>
            <a:ext cx="386477" cy="386477"/>
          </a:xfrm>
          <a:prstGeom prst="roundRect">
            <a:avLst>
              <a:gd name="adj" fmla="val 18668"/>
            </a:avLst>
          </a:prstGeom>
          <a:solidFill>
            <a:srgbClr val="790709"/>
          </a:solidFill>
          <a:ln w="7620">
            <a:solidFill>
              <a:srgbClr val="922022"/>
            </a:solidFill>
            <a:prstDash val="solid"/>
          </a:ln>
        </p:spPr>
      </p:sp>
      <p:sp>
        <p:nvSpPr>
          <p:cNvPr id="18" name="Text 14"/>
          <p:cNvSpPr/>
          <p:nvPr/>
        </p:nvSpPr>
        <p:spPr>
          <a:xfrm>
            <a:off x="6285190" y="4840843"/>
            <a:ext cx="120015" cy="229076"/>
          </a:xfrm>
          <a:prstGeom prst="rect">
            <a:avLst/>
          </a:prstGeom>
          <a:noFill/>
          <a:ln/>
        </p:spPr>
        <p:txBody>
          <a:bodyPr wrap="none" lIns="0" tIns="0" rIns="0" bIns="0" rtlCol="0" anchor="t"/>
          <a:lstStyle/>
          <a:p>
            <a:pPr algn="ctr" indent="0" marL="0">
              <a:lnSpc>
                <a:spcPts val="1800"/>
              </a:lnSpc>
              <a:buNone/>
            </a:pPr>
            <a:r>
              <a:rPr lang="en-US" sz="1800" dirty="0">
                <a:solidFill>
                  <a:srgbClr val="E5E0DF"/>
                </a:solidFill>
                <a:latin typeface="Barlow" pitchFamily="34" charset="0"/>
                <a:ea typeface="Barlow" pitchFamily="34" charset="-122"/>
                <a:cs typeface="Barlow" pitchFamily="34" charset="-120"/>
              </a:rPr>
              <a:t>3</a:t>
            </a:r>
            <a:endParaRPr lang="en-US" sz="1800" dirty="0"/>
          </a:p>
        </p:txBody>
      </p:sp>
      <p:sp>
        <p:nvSpPr>
          <p:cNvPr id="19" name="Text 15"/>
          <p:cNvSpPr/>
          <p:nvPr/>
        </p:nvSpPr>
        <p:spPr>
          <a:xfrm>
            <a:off x="7289959" y="4740593"/>
            <a:ext cx="1908572" cy="238482"/>
          </a:xfrm>
          <a:prstGeom prst="rect">
            <a:avLst/>
          </a:prstGeom>
          <a:noFill/>
          <a:ln/>
        </p:spPr>
        <p:txBody>
          <a:bodyPr wrap="none" lIns="0" tIns="0" rIns="0" bIns="0" rtlCol="0" anchor="t"/>
          <a:lstStyle/>
          <a:p>
            <a:pPr algn="l" indent="0" marL="0">
              <a:lnSpc>
                <a:spcPts val="1850"/>
              </a:lnSpc>
              <a:buNone/>
            </a:pPr>
            <a:r>
              <a:rPr lang="en-US" sz="1500" dirty="0">
                <a:solidFill>
                  <a:srgbClr val="E5E0DF"/>
                </a:solidFill>
                <a:latin typeface="Barlow" pitchFamily="34" charset="0"/>
                <a:ea typeface="Barlow" pitchFamily="34" charset="-122"/>
                <a:cs typeface="Barlow" pitchFamily="34" charset="-120"/>
              </a:rPr>
              <a:t>State Management</a:t>
            </a:r>
            <a:endParaRPr lang="en-US" sz="1500" dirty="0"/>
          </a:p>
        </p:txBody>
      </p:sp>
      <p:sp>
        <p:nvSpPr>
          <p:cNvPr id="20" name="Text 16"/>
          <p:cNvSpPr/>
          <p:nvPr/>
        </p:nvSpPr>
        <p:spPr>
          <a:xfrm>
            <a:off x="7289959" y="5082064"/>
            <a:ext cx="6739295" cy="824389"/>
          </a:xfrm>
          <a:prstGeom prst="rect">
            <a:avLst/>
          </a:prstGeom>
          <a:noFill/>
          <a:ln/>
        </p:spPr>
        <p:txBody>
          <a:bodyPr wrap="square" lIns="0" tIns="0" rIns="0" bIns="0" rtlCol="0" anchor="t"/>
          <a:lstStyle/>
          <a:p>
            <a:pPr algn="l" indent="0" marL="0">
              <a:lnSpc>
                <a:spcPts val="2150"/>
              </a:lnSpc>
              <a:buNone/>
            </a:pPr>
            <a:r>
              <a:rPr lang="en-US" sz="1350" dirty="0">
                <a:solidFill>
                  <a:srgbClr val="E5E0DF"/>
                </a:solidFill>
                <a:latin typeface="Barlow" pitchFamily="34" charset="0"/>
                <a:ea typeface="Barlow" pitchFamily="34" charset="-122"/>
                <a:cs typeface="Barlow" pitchFamily="34" charset="-120"/>
              </a:rPr>
              <a:t>To ensure data consistency and efficient updates, a robust state management system will be implemented. This could involve using libraries like Redux or Context API to manage the application's state.</a:t>
            </a:r>
            <a:endParaRPr lang="en-US" sz="1350" dirty="0"/>
          </a:p>
        </p:txBody>
      </p:sp>
      <p:sp>
        <p:nvSpPr>
          <p:cNvPr id="21" name="Shape 17"/>
          <p:cNvSpPr/>
          <p:nvPr/>
        </p:nvSpPr>
        <p:spPr>
          <a:xfrm>
            <a:off x="6515576" y="6624876"/>
            <a:ext cx="601147" cy="22860"/>
          </a:xfrm>
          <a:prstGeom prst="roundRect">
            <a:avLst>
              <a:gd name="adj" fmla="val 315604"/>
            </a:avLst>
          </a:prstGeom>
          <a:solidFill>
            <a:srgbClr val="922022"/>
          </a:solidFill>
          <a:ln/>
        </p:spPr>
      </p:sp>
      <p:sp>
        <p:nvSpPr>
          <p:cNvPr id="22" name="Shape 18"/>
          <p:cNvSpPr/>
          <p:nvPr/>
        </p:nvSpPr>
        <p:spPr>
          <a:xfrm>
            <a:off x="6151959" y="6443067"/>
            <a:ext cx="386477" cy="386477"/>
          </a:xfrm>
          <a:prstGeom prst="roundRect">
            <a:avLst>
              <a:gd name="adj" fmla="val 18668"/>
            </a:avLst>
          </a:prstGeom>
          <a:solidFill>
            <a:srgbClr val="790709"/>
          </a:solidFill>
          <a:ln w="7620">
            <a:solidFill>
              <a:srgbClr val="922022"/>
            </a:solidFill>
            <a:prstDash val="solid"/>
          </a:ln>
        </p:spPr>
      </p:sp>
      <p:sp>
        <p:nvSpPr>
          <p:cNvPr id="23" name="Text 19"/>
          <p:cNvSpPr/>
          <p:nvPr/>
        </p:nvSpPr>
        <p:spPr>
          <a:xfrm>
            <a:off x="6279833" y="6521768"/>
            <a:ext cx="130612" cy="229076"/>
          </a:xfrm>
          <a:prstGeom prst="rect">
            <a:avLst/>
          </a:prstGeom>
          <a:noFill/>
          <a:ln/>
        </p:spPr>
        <p:txBody>
          <a:bodyPr wrap="none" lIns="0" tIns="0" rIns="0" bIns="0" rtlCol="0" anchor="t"/>
          <a:lstStyle/>
          <a:p>
            <a:pPr algn="ctr" indent="0" marL="0">
              <a:lnSpc>
                <a:spcPts val="1800"/>
              </a:lnSpc>
              <a:buNone/>
            </a:pPr>
            <a:r>
              <a:rPr lang="en-US" sz="1800" dirty="0">
                <a:solidFill>
                  <a:srgbClr val="E5E0DF"/>
                </a:solidFill>
                <a:latin typeface="Barlow" pitchFamily="34" charset="0"/>
                <a:ea typeface="Barlow" pitchFamily="34" charset="-122"/>
                <a:cs typeface="Barlow" pitchFamily="34" charset="-120"/>
              </a:rPr>
              <a:t>4</a:t>
            </a:r>
            <a:endParaRPr lang="en-US" sz="1800" dirty="0"/>
          </a:p>
        </p:txBody>
      </p:sp>
      <p:sp>
        <p:nvSpPr>
          <p:cNvPr id="24" name="Text 20"/>
          <p:cNvSpPr/>
          <p:nvPr/>
        </p:nvSpPr>
        <p:spPr>
          <a:xfrm>
            <a:off x="7289959" y="6421517"/>
            <a:ext cx="2739985" cy="238482"/>
          </a:xfrm>
          <a:prstGeom prst="rect">
            <a:avLst/>
          </a:prstGeom>
          <a:noFill/>
          <a:ln/>
        </p:spPr>
        <p:txBody>
          <a:bodyPr wrap="none" lIns="0" tIns="0" rIns="0" bIns="0" rtlCol="0" anchor="t"/>
          <a:lstStyle/>
          <a:p>
            <a:pPr algn="l" indent="0" marL="0">
              <a:lnSpc>
                <a:spcPts val="1850"/>
              </a:lnSpc>
              <a:buNone/>
            </a:pPr>
            <a:r>
              <a:rPr lang="en-US" sz="1500" dirty="0">
                <a:solidFill>
                  <a:srgbClr val="E5E0DF"/>
                </a:solidFill>
                <a:latin typeface="Barlow" pitchFamily="34" charset="0"/>
                <a:ea typeface="Barlow" pitchFamily="34" charset="-122"/>
                <a:cs typeface="Barlow" pitchFamily="34" charset="-120"/>
              </a:rPr>
              <a:t>Integration with Smart Contracts</a:t>
            </a:r>
            <a:endParaRPr lang="en-US" sz="1500" dirty="0"/>
          </a:p>
        </p:txBody>
      </p:sp>
      <p:sp>
        <p:nvSpPr>
          <p:cNvPr id="25" name="Text 21"/>
          <p:cNvSpPr/>
          <p:nvPr/>
        </p:nvSpPr>
        <p:spPr>
          <a:xfrm>
            <a:off x="7289959" y="6762988"/>
            <a:ext cx="6739295" cy="824389"/>
          </a:xfrm>
          <a:prstGeom prst="rect">
            <a:avLst/>
          </a:prstGeom>
          <a:noFill/>
          <a:ln/>
        </p:spPr>
        <p:txBody>
          <a:bodyPr wrap="square" lIns="0" tIns="0" rIns="0" bIns="0" rtlCol="0" anchor="t"/>
          <a:lstStyle/>
          <a:p>
            <a:pPr algn="l" indent="0" marL="0">
              <a:lnSpc>
                <a:spcPts val="2150"/>
              </a:lnSpc>
              <a:buNone/>
            </a:pPr>
            <a:r>
              <a:rPr lang="en-US" sz="1350" dirty="0">
                <a:solidFill>
                  <a:srgbClr val="E5E0DF"/>
                </a:solidFill>
                <a:latin typeface="Barlow" pitchFamily="34" charset="0"/>
                <a:ea typeface="Barlow" pitchFamily="34" charset="-122"/>
                <a:cs typeface="Barlow" pitchFamily="34" charset="-120"/>
              </a:rPr>
              <a:t>The React front-end will need to interact with the smart contracts deployed on the blockchain to access and manipulate data related to learning resources, credentials, and user profiles.</a:t>
            </a:r>
            <a:endParaRPr lang="en-US" sz="13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52211"/>
          </a:xfrm>
          <a:prstGeom prst="rect">
            <a:avLst/>
          </a:prstGeom>
        </p:spPr>
      </p:pic>
      <p:pic>
        <p:nvPicPr>
          <p:cNvPr id="3" name="Image 1" descr="preencoded.png">    </p:cNvPr>
          <p:cNvPicPr>
            <a:picLocks noChangeAspect="1"/>
          </p:cNvPicPr>
          <p:nvPr/>
        </p:nvPicPr>
        <p:blipFill>
          <a:blip r:embed="rId2"/>
          <a:stretch>
            <a:fillRect/>
          </a:stretch>
        </p:blipFill>
        <p:spPr>
          <a:xfrm>
            <a:off x="5846445" y="245150"/>
            <a:ext cx="2937391" cy="1961912"/>
          </a:xfrm>
          <a:prstGeom prst="rect">
            <a:avLst/>
          </a:prstGeom>
        </p:spPr>
      </p:pic>
      <p:sp>
        <p:nvSpPr>
          <p:cNvPr id="4" name="Text 0"/>
          <p:cNvSpPr/>
          <p:nvPr/>
        </p:nvSpPr>
        <p:spPr>
          <a:xfrm>
            <a:off x="686514" y="2991683"/>
            <a:ext cx="8493323" cy="544949"/>
          </a:xfrm>
          <a:prstGeom prst="rect">
            <a:avLst/>
          </a:prstGeom>
          <a:noFill/>
          <a:ln/>
        </p:spPr>
        <p:txBody>
          <a:bodyPr wrap="none" lIns="0" tIns="0" rIns="0" bIns="0" rtlCol="0" anchor="t"/>
          <a:lstStyle/>
          <a:p>
            <a:pPr indent="0" marL="0">
              <a:lnSpc>
                <a:spcPts val="4250"/>
              </a:lnSpc>
              <a:buNone/>
            </a:pPr>
            <a:r>
              <a:rPr lang="en-US" sz="3400" dirty="0">
                <a:solidFill>
                  <a:srgbClr val="FFFFFF"/>
                </a:solidFill>
                <a:latin typeface="Barlow" pitchFamily="34" charset="0"/>
                <a:ea typeface="Barlow" pitchFamily="34" charset="-122"/>
                <a:cs typeface="Barlow" pitchFamily="34" charset="-120"/>
              </a:rPr>
              <a:t>Developing the Smart Contracts with Solidity</a:t>
            </a:r>
            <a:endParaRPr lang="en-US" sz="3400" dirty="0"/>
          </a:p>
        </p:txBody>
      </p:sp>
      <p:pic>
        <p:nvPicPr>
          <p:cNvPr id="5" name="Image 2" descr="preencoded.png">    </p:cNvPr>
          <p:cNvPicPr>
            <a:picLocks noChangeAspect="1"/>
          </p:cNvPicPr>
          <p:nvPr/>
        </p:nvPicPr>
        <p:blipFill>
          <a:blip r:embed="rId3"/>
          <a:stretch>
            <a:fillRect/>
          </a:stretch>
        </p:blipFill>
        <p:spPr>
          <a:xfrm>
            <a:off x="686514" y="3830836"/>
            <a:ext cx="3314343" cy="784622"/>
          </a:xfrm>
          <a:prstGeom prst="rect">
            <a:avLst/>
          </a:prstGeom>
        </p:spPr>
      </p:pic>
      <p:sp>
        <p:nvSpPr>
          <p:cNvPr id="6" name="Text 1"/>
          <p:cNvSpPr/>
          <p:nvPr/>
        </p:nvSpPr>
        <p:spPr>
          <a:xfrm>
            <a:off x="882610" y="4909661"/>
            <a:ext cx="2179677" cy="272415"/>
          </a:xfrm>
          <a:prstGeom prst="rect">
            <a:avLst/>
          </a:prstGeom>
          <a:noFill/>
          <a:ln/>
        </p:spPr>
        <p:txBody>
          <a:bodyPr wrap="none" lIns="0" tIns="0" rIns="0" bIns="0" rtlCol="0" anchor="t"/>
          <a:lstStyle/>
          <a:p>
            <a:pPr algn="l" indent="0" marL="0">
              <a:lnSpc>
                <a:spcPts val="2100"/>
              </a:lnSpc>
              <a:buNone/>
            </a:pPr>
            <a:r>
              <a:rPr lang="en-US" sz="1700" dirty="0">
                <a:solidFill>
                  <a:srgbClr val="E5E0DF"/>
                </a:solidFill>
                <a:latin typeface="Barlow" pitchFamily="34" charset="0"/>
                <a:ea typeface="Barlow" pitchFamily="34" charset="-122"/>
                <a:cs typeface="Barlow" pitchFamily="34" charset="-120"/>
              </a:rPr>
              <a:t>Define Data Structures</a:t>
            </a:r>
            <a:endParaRPr lang="en-US" sz="1700" dirty="0"/>
          </a:p>
        </p:txBody>
      </p:sp>
      <p:sp>
        <p:nvSpPr>
          <p:cNvPr id="7" name="Text 2"/>
          <p:cNvSpPr/>
          <p:nvPr/>
        </p:nvSpPr>
        <p:spPr>
          <a:xfrm>
            <a:off x="882610" y="5299710"/>
            <a:ext cx="2922151" cy="2196941"/>
          </a:xfrm>
          <a:prstGeom prst="rect">
            <a:avLst/>
          </a:prstGeom>
          <a:noFill/>
          <a:ln/>
        </p:spPr>
        <p:txBody>
          <a:bodyPr wrap="square" lIns="0" tIns="0" rIns="0" bIns="0" rtlCol="0" anchor="t"/>
          <a:lstStyle/>
          <a:p>
            <a:pPr algn="l" indent="0" marL="0">
              <a:lnSpc>
                <a:spcPts val="2450"/>
              </a:lnSpc>
              <a:buNone/>
            </a:pPr>
            <a:r>
              <a:rPr lang="en-US" sz="1500" dirty="0">
                <a:solidFill>
                  <a:srgbClr val="E5E0DF"/>
                </a:solidFill>
                <a:latin typeface="Barlow" pitchFamily="34" charset="0"/>
                <a:ea typeface="Barlow" pitchFamily="34" charset="-122"/>
                <a:cs typeface="Barlow" pitchFamily="34" charset="-120"/>
              </a:rPr>
              <a:t>Solidity smart contracts will define the data structures needed to represent learning materials, user profiles, and other relevant information. This includes defining variables, arrays, and mappings.</a:t>
            </a:r>
            <a:endParaRPr lang="en-US" sz="1500" dirty="0"/>
          </a:p>
        </p:txBody>
      </p:sp>
      <p:pic>
        <p:nvPicPr>
          <p:cNvPr id="8" name="Image 3" descr="preencoded.png">    </p:cNvPr>
          <p:cNvPicPr>
            <a:picLocks noChangeAspect="1"/>
          </p:cNvPicPr>
          <p:nvPr/>
        </p:nvPicPr>
        <p:blipFill>
          <a:blip r:embed="rId4"/>
          <a:stretch>
            <a:fillRect/>
          </a:stretch>
        </p:blipFill>
        <p:spPr>
          <a:xfrm>
            <a:off x="4000857" y="3830836"/>
            <a:ext cx="3314343" cy="784622"/>
          </a:xfrm>
          <a:prstGeom prst="rect">
            <a:avLst/>
          </a:prstGeom>
        </p:spPr>
      </p:pic>
      <p:sp>
        <p:nvSpPr>
          <p:cNvPr id="9" name="Text 3"/>
          <p:cNvSpPr/>
          <p:nvPr/>
        </p:nvSpPr>
        <p:spPr>
          <a:xfrm>
            <a:off x="4196953" y="4909661"/>
            <a:ext cx="2179677" cy="272415"/>
          </a:xfrm>
          <a:prstGeom prst="rect">
            <a:avLst/>
          </a:prstGeom>
          <a:noFill/>
          <a:ln/>
        </p:spPr>
        <p:txBody>
          <a:bodyPr wrap="none" lIns="0" tIns="0" rIns="0" bIns="0" rtlCol="0" anchor="t"/>
          <a:lstStyle/>
          <a:p>
            <a:pPr algn="l" indent="0" marL="0">
              <a:lnSpc>
                <a:spcPts val="2100"/>
              </a:lnSpc>
              <a:buNone/>
            </a:pPr>
            <a:r>
              <a:rPr lang="en-US" sz="1700" dirty="0">
                <a:solidFill>
                  <a:srgbClr val="E5E0DF"/>
                </a:solidFill>
                <a:latin typeface="Barlow" pitchFamily="34" charset="0"/>
                <a:ea typeface="Barlow" pitchFamily="34" charset="-122"/>
                <a:cs typeface="Barlow" pitchFamily="34" charset="-120"/>
              </a:rPr>
              <a:t>Implement Functions</a:t>
            </a:r>
            <a:endParaRPr lang="en-US" sz="1700" dirty="0"/>
          </a:p>
        </p:txBody>
      </p:sp>
      <p:sp>
        <p:nvSpPr>
          <p:cNvPr id="10" name="Text 4"/>
          <p:cNvSpPr/>
          <p:nvPr/>
        </p:nvSpPr>
        <p:spPr>
          <a:xfrm>
            <a:off x="4196953" y="5299710"/>
            <a:ext cx="2922151" cy="1569244"/>
          </a:xfrm>
          <a:prstGeom prst="rect">
            <a:avLst/>
          </a:prstGeom>
          <a:noFill/>
          <a:ln/>
        </p:spPr>
        <p:txBody>
          <a:bodyPr wrap="square" lIns="0" tIns="0" rIns="0" bIns="0" rtlCol="0" anchor="t"/>
          <a:lstStyle/>
          <a:p>
            <a:pPr algn="l" indent="0" marL="0">
              <a:lnSpc>
                <a:spcPts val="2450"/>
              </a:lnSpc>
              <a:buNone/>
            </a:pPr>
            <a:r>
              <a:rPr lang="en-US" sz="1500" dirty="0">
                <a:solidFill>
                  <a:srgbClr val="E5E0DF"/>
                </a:solidFill>
                <a:latin typeface="Barlow" pitchFamily="34" charset="0"/>
                <a:ea typeface="Barlow" pitchFamily="34" charset="-122"/>
                <a:cs typeface="Barlow" pitchFamily="34" charset="-120"/>
              </a:rPr>
              <a:t>Smart contracts will include functions to interact with the blockchain, such as adding new learning resources, updating user profiles, and verifying credentials.</a:t>
            </a:r>
            <a:endParaRPr lang="en-US" sz="1500" dirty="0"/>
          </a:p>
        </p:txBody>
      </p:sp>
      <p:pic>
        <p:nvPicPr>
          <p:cNvPr id="11" name="Image 4" descr="preencoded.png">    </p:cNvPr>
          <p:cNvPicPr>
            <a:picLocks noChangeAspect="1"/>
          </p:cNvPicPr>
          <p:nvPr/>
        </p:nvPicPr>
        <p:blipFill>
          <a:blip r:embed="rId5"/>
          <a:stretch>
            <a:fillRect/>
          </a:stretch>
        </p:blipFill>
        <p:spPr>
          <a:xfrm>
            <a:off x="7315200" y="3830836"/>
            <a:ext cx="3314343" cy="784622"/>
          </a:xfrm>
          <a:prstGeom prst="rect">
            <a:avLst/>
          </a:prstGeom>
        </p:spPr>
      </p:pic>
      <p:sp>
        <p:nvSpPr>
          <p:cNvPr id="12" name="Text 5"/>
          <p:cNvSpPr/>
          <p:nvPr/>
        </p:nvSpPr>
        <p:spPr>
          <a:xfrm>
            <a:off x="7511296" y="4909661"/>
            <a:ext cx="2283023" cy="272415"/>
          </a:xfrm>
          <a:prstGeom prst="rect">
            <a:avLst/>
          </a:prstGeom>
          <a:noFill/>
          <a:ln/>
        </p:spPr>
        <p:txBody>
          <a:bodyPr wrap="none" lIns="0" tIns="0" rIns="0" bIns="0" rtlCol="0" anchor="t"/>
          <a:lstStyle/>
          <a:p>
            <a:pPr algn="l" indent="0" marL="0">
              <a:lnSpc>
                <a:spcPts val="2100"/>
              </a:lnSpc>
              <a:buNone/>
            </a:pPr>
            <a:r>
              <a:rPr lang="en-US" sz="1700" dirty="0">
                <a:solidFill>
                  <a:srgbClr val="E5E0DF"/>
                </a:solidFill>
                <a:latin typeface="Barlow" pitchFamily="34" charset="0"/>
                <a:ea typeface="Barlow" pitchFamily="34" charset="-122"/>
                <a:cs typeface="Barlow" pitchFamily="34" charset="-120"/>
              </a:rPr>
              <a:t>Security Considerations</a:t>
            </a:r>
            <a:endParaRPr lang="en-US" sz="1700" dirty="0"/>
          </a:p>
        </p:txBody>
      </p:sp>
      <p:sp>
        <p:nvSpPr>
          <p:cNvPr id="13" name="Text 6"/>
          <p:cNvSpPr/>
          <p:nvPr/>
        </p:nvSpPr>
        <p:spPr>
          <a:xfrm>
            <a:off x="7511296" y="5299710"/>
            <a:ext cx="2922151" cy="1569244"/>
          </a:xfrm>
          <a:prstGeom prst="rect">
            <a:avLst/>
          </a:prstGeom>
          <a:noFill/>
          <a:ln/>
        </p:spPr>
        <p:txBody>
          <a:bodyPr wrap="square" lIns="0" tIns="0" rIns="0" bIns="0" rtlCol="0" anchor="t"/>
          <a:lstStyle/>
          <a:p>
            <a:pPr algn="l" indent="0" marL="0">
              <a:lnSpc>
                <a:spcPts val="2450"/>
              </a:lnSpc>
              <a:buNone/>
            </a:pPr>
            <a:r>
              <a:rPr lang="en-US" sz="1500" dirty="0">
                <a:solidFill>
                  <a:srgbClr val="E5E0DF"/>
                </a:solidFill>
                <a:latin typeface="Barlow" pitchFamily="34" charset="0"/>
                <a:ea typeface="Barlow" pitchFamily="34" charset="-122"/>
                <a:cs typeface="Barlow" pitchFamily="34" charset="-120"/>
              </a:rPr>
              <a:t>Security is paramount when developing smart contracts. It's crucial to conduct thorough audits to identify and mitigate potential vulnerabilities.</a:t>
            </a:r>
            <a:endParaRPr lang="en-US" sz="1500" dirty="0"/>
          </a:p>
        </p:txBody>
      </p:sp>
      <p:pic>
        <p:nvPicPr>
          <p:cNvPr id="14" name="Image 5" descr="preencoded.png">    </p:cNvPr>
          <p:cNvPicPr>
            <a:picLocks noChangeAspect="1"/>
          </p:cNvPicPr>
          <p:nvPr/>
        </p:nvPicPr>
        <p:blipFill>
          <a:blip r:embed="rId6"/>
          <a:stretch>
            <a:fillRect/>
          </a:stretch>
        </p:blipFill>
        <p:spPr>
          <a:xfrm>
            <a:off x="10629543" y="3830836"/>
            <a:ext cx="3314343" cy="784622"/>
          </a:xfrm>
          <a:prstGeom prst="rect">
            <a:avLst/>
          </a:prstGeom>
        </p:spPr>
      </p:pic>
      <p:sp>
        <p:nvSpPr>
          <p:cNvPr id="15" name="Text 7"/>
          <p:cNvSpPr/>
          <p:nvPr/>
        </p:nvSpPr>
        <p:spPr>
          <a:xfrm>
            <a:off x="10825639" y="4909661"/>
            <a:ext cx="2276951" cy="272415"/>
          </a:xfrm>
          <a:prstGeom prst="rect">
            <a:avLst/>
          </a:prstGeom>
          <a:noFill/>
          <a:ln/>
        </p:spPr>
        <p:txBody>
          <a:bodyPr wrap="none" lIns="0" tIns="0" rIns="0" bIns="0" rtlCol="0" anchor="t"/>
          <a:lstStyle/>
          <a:p>
            <a:pPr algn="l" indent="0" marL="0">
              <a:lnSpc>
                <a:spcPts val="2100"/>
              </a:lnSpc>
              <a:buNone/>
            </a:pPr>
            <a:r>
              <a:rPr lang="en-US" sz="1700" dirty="0">
                <a:solidFill>
                  <a:srgbClr val="E5E0DF"/>
                </a:solidFill>
                <a:latin typeface="Barlow" pitchFamily="34" charset="0"/>
                <a:ea typeface="Barlow" pitchFamily="34" charset="-122"/>
                <a:cs typeface="Barlow" pitchFamily="34" charset="-120"/>
              </a:rPr>
              <a:t>Testing and Deployment</a:t>
            </a:r>
            <a:endParaRPr lang="en-US" sz="1700" dirty="0"/>
          </a:p>
        </p:txBody>
      </p:sp>
      <p:sp>
        <p:nvSpPr>
          <p:cNvPr id="16" name="Text 8"/>
          <p:cNvSpPr/>
          <p:nvPr/>
        </p:nvSpPr>
        <p:spPr>
          <a:xfrm>
            <a:off x="10825639" y="5299710"/>
            <a:ext cx="2922151" cy="1883093"/>
          </a:xfrm>
          <a:prstGeom prst="rect">
            <a:avLst/>
          </a:prstGeom>
          <a:noFill/>
          <a:ln/>
        </p:spPr>
        <p:txBody>
          <a:bodyPr wrap="square" lIns="0" tIns="0" rIns="0" bIns="0" rtlCol="0" anchor="t"/>
          <a:lstStyle/>
          <a:p>
            <a:pPr algn="l" indent="0" marL="0">
              <a:lnSpc>
                <a:spcPts val="2450"/>
              </a:lnSpc>
              <a:buNone/>
            </a:pPr>
            <a:r>
              <a:rPr lang="en-US" sz="1500" dirty="0">
                <a:solidFill>
                  <a:srgbClr val="E5E0DF"/>
                </a:solidFill>
                <a:latin typeface="Barlow" pitchFamily="34" charset="0"/>
                <a:ea typeface="Barlow" pitchFamily="34" charset="-122"/>
                <a:cs typeface="Barlow" pitchFamily="34" charset="-120"/>
              </a:rPr>
              <a:t>Smart contracts will undergo rigorous testing to ensure their functionality and security. Once verified, they will be deployed to a suitable blockchain network, such as Ethereum.</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52610" y="1680210"/>
            <a:ext cx="4869180" cy="4869180"/>
          </a:xfrm>
          <a:prstGeom prst="rect">
            <a:avLst/>
          </a:prstGeom>
        </p:spPr>
      </p:pic>
      <p:sp>
        <p:nvSpPr>
          <p:cNvPr id="4" name="Text 0"/>
          <p:cNvSpPr/>
          <p:nvPr/>
        </p:nvSpPr>
        <p:spPr>
          <a:xfrm>
            <a:off x="864037" y="1618059"/>
            <a:ext cx="7415927" cy="1371600"/>
          </a:xfrm>
          <a:prstGeom prst="rect">
            <a:avLst/>
          </a:prstGeom>
          <a:noFill/>
          <a:ln/>
        </p:spPr>
        <p:txBody>
          <a:bodyPr wrap="square" lIns="0" tIns="0" rIns="0" bIns="0" rtlCol="0" anchor="t"/>
          <a:lstStyle/>
          <a:p>
            <a:pPr indent="0" marL="0">
              <a:lnSpc>
                <a:spcPts val="5400"/>
              </a:lnSpc>
              <a:buNone/>
            </a:pPr>
            <a:r>
              <a:rPr lang="en-US" sz="4300" dirty="0">
                <a:solidFill>
                  <a:srgbClr val="FFFFFF"/>
                </a:solidFill>
                <a:latin typeface="Barlow" pitchFamily="34" charset="0"/>
                <a:ea typeface="Barlow" pitchFamily="34" charset="-122"/>
                <a:cs typeface="Barlow" pitchFamily="34" charset="-120"/>
              </a:rPr>
              <a:t>Integrating the Front-end and Blockchain</a:t>
            </a:r>
            <a:endParaRPr lang="en-US" sz="4300" dirty="0"/>
          </a:p>
        </p:txBody>
      </p:sp>
      <p:sp>
        <p:nvSpPr>
          <p:cNvPr id="5" name="Shape 1"/>
          <p:cNvSpPr/>
          <p:nvPr/>
        </p:nvSpPr>
        <p:spPr>
          <a:xfrm>
            <a:off x="864037" y="3359944"/>
            <a:ext cx="7415927" cy="3251597"/>
          </a:xfrm>
          <a:prstGeom prst="roundRect">
            <a:avLst>
              <a:gd name="adj" fmla="val 3189"/>
            </a:avLst>
          </a:prstGeom>
          <a:noFill/>
          <a:ln w="15240">
            <a:solidFill>
              <a:srgbClr val="FFFFFF">
                <a:alpha val="24000"/>
              </a:srgbClr>
            </a:solidFill>
            <a:prstDash val="solid"/>
          </a:ln>
        </p:spPr>
      </p:sp>
      <p:sp>
        <p:nvSpPr>
          <p:cNvPr id="6" name="Shape 2"/>
          <p:cNvSpPr/>
          <p:nvPr/>
        </p:nvSpPr>
        <p:spPr>
          <a:xfrm>
            <a:off x="879277" y="3375184"/>
            <a:ext cx="7385447" cy="1101566"/>
          </a:xfrm>
          <a:prstGeom prst="rect">
            <a:avLst/>
          </a:prstGeom>
          <a:solidFill>
            <a:srgbClr val="FFFFFF">
              <a:alpha val="4000"/>
            </a:srgbClr>
          </a:solidFill>
          <a:ln/>
        </p:spPr>
      </p:sp>
      <p:sp>
        <p:nvSpPr>
          <p:cNvPr id="7" name="Text 3"/>
          <p:cNvSpPr/>
          <p:nvPr/>
        </p:nvSpPr>
        <p:spPr>
          <a:xfrm>
            <a:off x="1126093" y="3530918"/>
            <a:ext cx="3195280" cy="395049"/>
          </a:xfrm>
          <a:prstGeom prst="rect">
            <a:avLst/>
          </a:prstGeom>
          <a:noFill/>
          <a:ln/>
        </p:spPr>
        <p:txBody>
          <a:bodyPr wrap="none" lIns="0" tIns="0" rIns="0" bIns="0" rtlCol="0" anchor="t"/>
          <a:lstStyle/>
          <a:p>
            <a:pPr indent="0" marL="0">
              <a:lnSpc>
                <a:spcPts val="3100"/>
              </a:lnSpc>
              <a:buNone/>
            </a:pPr>
            <a:r>
              <a:rPr lang="en-US" sz="1900" dirty="0">
                <a:solidFill>
                  <a:srgbClr val="E5E0DF"/>
                </a:solidFill>
                <a:latin typeface="Barlow" pitchFamily="34" charset="0"/>
                <a:ea typeface="Barlow" pitchFamily="34" charset="-122"/>
                <a:cs typeface="Barlow" pitchFamily="34" charset="-120"/>
              </a:rPr>
              <a:t>Front-end (React)</a:t>
            </a:r>
            <a:endParaRPr lang="en-US" sz="1900" dirty="0"/>
          </a:p>
        </p:txBody>
      </p:sp>
      <p:sp>
        <p:nvSpPr>
          <p:cNvPr id="8" name="Text 4"/>
          <p:cNvSpPr/>
          <p:nvPr/>
        </p:nvSpPr>
        <p:spPr>
          <a:xfrm>
            <a:off x="4822627" y="3530918"/>
            <a:ext cx="3195280" cy="790099"/>
          </a:xfrm>
          <a:prstGeom prst="rect">
            <a:avLst/>
          </a:prstGeom>
          <a:noFill/>
          <a:ln/>
        </p:spPr>
        <p:txBody>
          <a:bodyPr wrap="square" lIns="0" tIns="0" rIns="0" bIns="0" rtlCol="0" anchor="t"/>
          <a:lstStyle/>
          <a:p>
            <a:pPr indent="0" marL="0">
              <a:lnSpc>
                <a:spcPts val="3100"/>
              </a:lnSpc>
              <a:buNone/>
            </a:pPr>
            <a:r>
              <a:rPr lang="en-US" sz="1900" dirty="0">
                <a:solidFill>
                  <a:srgbClr val="E5E0DF"/>
                </a:solidFill>
                <a:latin typeface="Barlow" pitchFamily="34" charset="0"/>
                <a:ea typeface="Barlow" pitchFamily="34" charset="-122"/>
                <a:cs typeface="Barlow" pitchFamily="34" charset="-120"/>
              </a:rPr>
              <a:t>Back-end (Solidity Smart Contracts)</a:t>
            </a:r>
            <a:endParaRPr lang="en-US" sz="1900" dirty="0"/>
          </a:p>
        </p:txBody>
      </p:sp>
      <p:sp>
        <p:nvSpPr>
          <p:cNvPr id="9" name="Shape 5"/>
          <p:cNvSpPr/>
          <p:nvPr/>
        </p:nvSpPr>
        <p:spPr>
          <a:xfrm>
            <a:off x="879277" y="4476750"/>
            <a:ext cx="7385447" cy="706517"/>
          </a:xfrm>
          <a:prstGeom prst="rect">
            <a:avLst/>
          </a:prstGeom>
          <a:solidFill>
            <a:srgbClr val="000000">
              <a:alpha val="4000"/>
            </a:srgbClr>
          </a:solidFill>
          <a:ln/>
        </p:spPr>
      </p:sp>
      <p:sp>
        <p:nvSpPr>
          <p:cNvPr id="10" name="Text 6"/>
          <p:cNvSpPr/>
          <p:nvPr/>
        </p:nvSpPr>
        <p:spPr>
          <a:xfrm>
            <a:off x="1126093" y="4632484"/>
            <a:ext cx="3195280" cy="395049"/>
          </a:xfrm>
          <a:prstGeom prst="rect">
            <a:avLst/>
          </a:prstGeom>
          <a:noFill/>
          <a:ln/>
        </p:spPr>
        <p:txBody>
          <a:bodyPr wrap="none" lIns="0" tIns="0" rIns="0" bIns="0" rtlCol="0" anchor="t"/>
          <a:lstStyle/>
          <a:p>
            <a:pPr indent="0" marL="0">
              <a:lnSpc>
                <a:spcPts val="3100"/>
              </a:lnSpc>
              <a:buNone/>
            </a:pPr>
            <a:r>
              <a:rPr lang="en-US" sz="1900" dirty="0">
                <a:solidFill>
                  <a:srgbClr val="E5E0DF"/>
                </a:solidFill>
                <a:latin typeface="Barlow" pitchFamily="34" charset="0"/>
                <a:ea typeface="Barlow" pitchFamily="34" charset="-122"/>
                <a:cs typeface="Barlow" pitchFamily="34" charset="-120"/>
              </a:rPr>
              <a:t>User Interface</a:t>
            </a:r>
            <a:endParaRPr lang="en-US" sz="1900" dirty="0"/>
          </a:p>
        </p:txBody>
      </p:sp>
      <p:sp>
        <p:nvSpPr>
          <p:cNvPr id="11" name="Text 7"/>
          <p:cNvSpPr/>
          <p:nvPr/>
        </p:nvSpPr>
        <p:spPr>
          <a:xfrm>
            <a:off x="4822627" y="4632484"/>
            <a:ext cx="3195280" cy="395049"/>
          </a:xfrm>
          <a:prstGeom prst="rect">
            <a:avLst/>
          </a:prstGeom>
          <a:noFill/>
          <a:ln/>
        </p:spPr>
        <p:txBody>
          <a:bodyPr wrap="none" lIns="0" tIns="0" rIns="0" bIns="0" rtlCol="0" anchor="t"/>
          <a:lstStyle/>
          <a:p>
            <a:pPr indent="0" marL="0">
              <a:lnSpc>
                <a:spcPts val="3100"/>
              </a:lnSpc>
              <a:buNone/>
            </a:pPr>
            <a:r>
              <a:rPr lang="en-US" sz="1900" dirty="0">
                <a:solidFill>
                  <a:srgbClr val="E5E0DF"/>
                </a:solidFill>
                <a:latin typeface="Barlow" pitchFamily="34" charset="0"/>
                <a:ea typeface="Barlow" pitchFamily="34" charset="-122"/>
                <a:cs typeface="Barlow" pitchFamily="34" charset="-120"/>
              </a:rPr>
              <a:t>Blockchain Interaction</a:t>
            </a:r>
            <a:endParaRPr lang="en-US" sz="1900" dirty="0"/>
          </a:p>
        </p:txBody>
      </p:sp>
      <p:sp>
        <p:nvSpPr>
          <p:cNvPr id="12" name="Shape 8"/>
          <p:cNvSpPr/>
          <p:nvPr/>
        </p:nvSpPr>
        <p:spPr>
          <a:xfrm>
            <a:off x="879277" y="5183267"/>
            <a:ext cx="7385447" cy="706517"/>
          </a:xfrm>
          <a:prstGeom prst="rect">
            <a:avLst/>
          </a:prstGeom>
          <a:solidFill>
            <a:srgbClr val="FFFFFF">
              <a:alpha val="4000"/>
            </a:srgbClr>
          </a:solidFill>
          <a:ln/>
        </p:spPr>
      </p:sp>
      <p:sp>
        <p:nvSpPr>
          <p:cNvPr id="13" name="Text 9"/>
          <p:cNvSpPr/>
          <p:nvPr/>
        </p:nvSpPr>
        <p:spPr>
          <a:xfrm>
            <a:off x="1126093" y="5339001"/>
            <a:ext cx="3195280" cy="395049"/>
          </a:xfrm>
          <a:prstGeom prst="rect">
            <a:avLst/>
          </a:prstGeom>
          <a:noFill/>
          <a:ln/>
        </p:spPr>
        <p:txBody>
          <a:bodyPr wrap="none" lIns="0" tIns="0" rIns="0" bIns="0" rtlCol="0" anchor="t"/>
          <a:lstStyle/>
          <a:p>
            <a:pPr indent="0" marL="0">
              <a:lnSpc>
                <a:spcPts val="3100"/>
              </a:lnSpc>
              <a:buNone/>
            </a:pPr>
            <a:r>
              <a:rPr lang="en-US" sz="1900" dirty="0">
                <a:solidFill>
                  <a:srgbClr val="E5E0DF"/>
                </a:solidFill>
                <a:latin typeface="Barlow" pitchFamily="34" charset="0"/>
                <a:ea typeface="Barlow" pitchFamily="34" charset="-122"/>
                <a:cs typeface="Barlow" pitchFamily="34" charset="-120"/>
              </a:rPr>
              <a:t>Data Rendering</a:t>
            </a:r>
            <a:endParaRPr lang="en-US" sz="1900" dirty="0"/>
          </a:p>
        </p:txBody>
      </p:sp>
      <p:sp>
        <p:nvSpPr>
          <p:cNvPr id="14" name="Text 10"/>
          <p:cNvSpPr/>
          <p:nvPr/>
        </p:nvSpPr>
        <p:spPr>
          <a:xfrm>
            <a:off x="4822627" y="5339001"/>
            <a:ext cx="3195280" cy="395049"/>
          </a:xfrm>
          <a:prstGeom prst="rect">
            <a:avLst/>
          </a:prstGeom>
          <a:noFill/>
          <a:ln/>
        </p:spPr>
        <p:txBody>
          <a:bodyPr wrap="none" lIns="0" tIns="0" rIns="0" bIns="0" rtlCol="0" anchor="t"/>
          <a:lstStyle/>
          <a:p>
            <a:pPr indent="0" marL="0">
              <a:lnSpc>
                <a:spcPts val="3100"/>
              </a:lnSpc>
              <a:buNone/>
            </a:pPr>
            <a:r>
              <a:rPr lang="en-US" sz="1900" dirty="0">
                <a:solidFill>
                  <a:srgbClr val="E5E0DF"/>
                </a:solidFill>
                <a:latin typeface="Barlow" pitchFamily="34" charset="0"/>
                <a:ea typeface="Barlow" pitchFamily="34" charset="-122"/>
                <a:cs typeface="Barlow" pitchFamily="34" charset="-120"/>
              </a:rPr>
              <a:t>Data Storage and Verification</a:t>
            </a:r>
            <a:endParaRPr lang="en-US" sz="1900" dirty="0"/>
          </a:p>
        </p:txBody>
      </p:sp>
      <p:sp>
        <p:nvSpPr>
          <p:cNvPr id="15" name="Shape 11"/>
          <p:cNvSpPr/>
          <p:nvPr/>
        </p:nvSpPr>
        <p:spPr>
          <a:xfrm>
            <a:off x="879277" y="5889784"/>
            <a:ext cx="7385447" cy="706517"/>
          </a:xfrm>
          <a:prstGeom prst="rect">
            <a:avLst/>
          </a:prstGeom>
          <a:solidFill>
            <a:srgbClr val="000000">
              <a:alpha val="4000"/>
            </a:srgbClr>
          </a:solidFill>
          <a:ln/>
        </p:spPr>
      </p:sp>
      <p:sp>
        <p:nvSpPr>
          <p:cNvPr id="16" name="Text 12"/>
          <p:cNvSpPr/>
          <p:nvPr/>
        </p:nvSpPr>
        <p:spPr>
          <a:xfrm>
            <a:off x="1126093" y="6045518"/>
            <a:ext cx="3195280" cy="395049"/>
          </a:xfrm>
          <a:prstGeom prst="rect">
            <a:avLst/>
          </a:prstGeom>
          <a:noFill/>
          <a:ln/>
        </p:spPr>
        <p:txBody>
          <a:bodyPr wrap="none" lIns="0" tIns="0" rIns="0" bIns="0" rtlCol="0" anchor="t"/>
          <a:lstStyle/>
          <a:p>
            <a:pPr indent="0" marL="0">
              <a:lnSpc>
                <a:spcPts val="3100"/>
              </a:lnSpc>
              <a:buNone/>
            </a:pPr>
            <a:r>
              <a:rPr lang="en-US" sz="1900" dirty="0">
                <a:solidFill>
                  <a:srgbClr val="E5E0DF"/>
                </a:solidFill>
                <a:latin typeface="Barlow" pitchFamily="34" charset="0"/>
                <a:ea typeface="Barlow" pitchFamily="34" charset="-122"/>
                <a:cs typeface="Barlow" pitchFamily="34" charset="-120"/>
              </a:rPr>
              <a:t>User Input and Actions</a:t>
            </a:r>
            <a:endParaRPr lang="en-US" sz="1900" dirty="0"/>
          </a:p>
        </p:txBody>
      </p:sp>
      <p:sp>
        <p:nvSpPr>
          <p:cNvPr id="17" name="Text 13"/>
          <p:cNvSpPr/>
          <p:nvPr/>
        </p:nvSpPr>
        <p:spPr>
          <a:xfrm>
            <a:off x="4822627" y="6045518"/>
            <a:ext cx="3195280" cy="395049"/>
          </a:xfrm>
          <a:prstGeom prst="rect">
            <a:avLst/>
          </a:prstGeom>
          <a:noFill/>
          <a:ln/>
        </p:spPr>
        <p:txBody>
          <a:bodyPr wrap="none" lIns="0" tIns="0" rIns="0" bIns="0" rtlCol="0" anchor="t"/>
          <a:lstStyle/>
          <a:p>
            <a:pPr indent="0" marL="0">
              <a:lnSpc>
                <a:spcPts val="3100"/>
              </a:lnSpc>
              <a:buNone/>
            </a:pPr>
            <a:r>
              <a:rPr lang="en-US" sz="1900" dirty="0">
                <a:solidFill>
                  <a:srgbClr val="E5E0DF"/>
                </a:solidFill>
                <a:latin typeface="Barlow" pitchFamily="34" charset="0"/>
                <a:ea typeface="Barlow" pitchFamily="34" charset="-122"/>
                <a:cs typeface="Barlow" pitchFamily="34" charset="-120"/>
              </a:rPr>
              <a:t>Transaction Processing</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30981" y="1602581"/>
            <a:ext cx="5024437" cy="5024438"/>
          </a:xfrm>
          <a:prstGeom prst="rect">
            <a:avLst/>
          </a:prstGeom>
        </p:spPr>
      </p:pic>
      <p:sp>
        <p:nvSpPr>
          <p:cNvPr id="4" name="Text 0"/>
          <p:cNvSpPr/>
          <p:nvPr/>
        </p:nvSpPr>
        <p:spPr>
          <a:xfrm>
            <a:off x="6133148" y="802124"/>
            <a:ext cx="7624762" cy="513278"/>
          </a:xfrm>
          <a:prstGeom prst="rect">
            <a:avLst/>
          </a:prstGeom>
          <a:noFill/>
          <a:ln/>
        </p:spPr>
        <p:txBody>
          <a:bodyPr wrap="none" lIns="0" tIns="0" rIns="0" bIns="0" rtlCol="0" anchor="t"/>
          <a:lstStyle/>
          <a:p>
            <a:pPr indent="0" marL="0">
              <a:lnSpc>
                <a:spcPts val="4000"/>
              </a:lnSpc>
              <a:buNone/>
            </a:pPr>
            <a:r>
              <a:rPr lang="en-US" sz="3200" dirty="0">
                <a:solidFill>
                  <a:srgbClr val="FFFFFF"/>
                </a:solidFill>
                <a:latin typeface="Barlow" pitchFamily="34" charset="0"/>
                <a:ea typeface="Barlow" pitchFamily="34" charset="-122"/>
                <a:cs typeface="Barlow" pitchFamily="34" charset="-120"/>
              </a:rPr>
              <a:t>Deployment and Scalability Considerations</a:t>
            </a:r>
            <a:endParaRPr lang="en-US" sz="3200" dirty="0"/>
          </a:p>
        </p:txBody>
      </p:sp>
      <p:pic>
        <p:nvPicPr>
          <p:cNvPr id="5" name="Image 2" descr="preencoded.png">    </p:cNvPr>
          <p:cNvPicPr>
            <a:picLocks noChangeAspect="1"/>
          </p:cNvPicPr>
          <p:nvPr/>
        </p:nvPicPr>
        <p:blipFill>
          <a:blip r:embed="rId3"/>
          <a:stretch>
            <a:fillRect/>
          </a:stretch>
        </p:blipFill>
        <p:spPr>
          <a:xfrm>
            <a:off x="6133148" y="1592580"/>
            <a:ext cx="461963" cy="461963"/>
          </a:xfrm>
          <a:prstGeom prst="rect">
            <a:avLst/>
          </a:prstGeom>
        </p:spPr>
      </p:pic>
      <p:sp>
        <p:nvSpPr>
          <p:cNvPr id="6" name="Text 1"/>
          <p:cNvSpPr/>
          <p:nvPr/>
        </p:nvSpPr>
        <p:spPr>
          <a:xfrm>
            <a:off x="6133148" y="2239328"/>
            <a:ext cx="2053352" cy="256699"/>
          </a:xfrm>
          <a:prstGeom prst="rect">
            <a:avLst/>
          </a:prstGeom>
          <a:noFill/>
          <a:ln/>
        </p:spPr>
        <p:txBody>
          <a:bodyPr wrap="none" lIns="0" tIns="0" rIns="0" bIns="0" rtlCol="0" anchor="t"/>
          <a:lstStyle/>
          <a:p>
            <a:pPr algn="l" indent="0" marL="0">
              <a:lnSpc>
                <a:spcPts val="2000"/>
              </a:lnSpc>
              <a:buNone/>
            </a:pPr>
            <a:r>
              <a:rPr lang="en-US" sz="1600" dirty="0">
                <a:solidFill>
                  <a:srgbClr val="E5E0DF"/>
                </a:solidFill>
                <a:latin typeface="Barlow" pitchFamily="34" charset="0"/>
                <a:ea typeface="Barlow" pitchFamily="34" charset="-122"/>
                <a:cs typeface="Barlow" pitchFamily="34" charset="-120"/>
              </a:rPr>
              <a:t>Cloud Infrastructure</a:t>
            </a:r>
            <a:endParaRPr lang="en-US" sz="1600" dirty="0"/>
          </a:p>
        </p:txBody>
      </p:sp>
      <p:sp>
        <p:nvSpPr>
          <p:cNvPr id="7" name="Text 2"/>
          <p:cNvSpPr/>
          <p:nvPr/>
        </p:nvSpPr>
        <p:spPr>
          <a:xfrm>
            <a:off x="6133148" y="2606873"/>
            <a:ext cx="3786664" cy="1773793"/>
          </a:xfrm>
          <a:prstGeom prst="rect">
            <a:avLst/>
          </a:prstGeom>
          <a:noFill/>
          <a:ln/>
        </p:spPr>
        <p:txBody>
          <a:bodyPr wrap="square" lIns="0" tIns="0" rIns="0" bIns="0" rtlCol="0" anchor="t"/>
          <a:lstStyle/>
          <a:p>
            <a:pPr algn="l" indent="0" marL="0">
              <a:lnSpc>
                <a:spcPts val="2300"/>
              </a:lnSpc>
              <a:buNone/>
            </a:pPr>
            <a:r>
              <a:rPr lang="en-US" sz="1450" dirty="0">
                <a:solidFill>
                  <a:srgbClr val="E5E0DF"/>
                </a:solidFill>
                <a:latin typeface="Barlow" pitchFamily="34" charset="0"/>
                <a:ea typeface="Barlow" pitchFamily="34" charset="-122"/>
                <a:cs typeface="Barlow" pitchFamily="34" charset="-120"/>
              </a:rPr>
              <a:t>Deploying the decentralized platform on a scalable cloud infrastructure will ensure that it can handle a growing number of users and transactions. Cloud providers offer resources such as servers, storage, and networking capabilities.</a:t>
            </a:r>
            <a:endParaRPr lang="en-US" sz="1450" dirty="0"/>
          </a:p>
        </p:txBody>
      </p:sp>
      <p:pic>
        <p:nvPicPr>
          <p:cNvPr id="8" name="Image 3" descr="preencoded.png">    </p:cNvPr>
          <p:cNvPicPr>
            <a:picLocks noChangeAspect="1"/>
          </p:cNvPicPr>
          <p:nvPr/>
        </p:nvPicPr>
        <p:blipFill>
          <a:blip r:embed="rId4"/>
          <a:stretch>
            <a:fillRect/>
          </a:stretch>
        </p:blipFill>
        <p:spPr>
          <a:xfrm>
            <a:off x="10196989" y="1592580"/>
            <a:ext cx="461963" cy="461963"/>
          </a:xfrm>
          <a:prstGeom prst="rect">
            <a:avLst/>
          </a:prstGeom>
        </p:spPr>
      </p:pic>
      <p:sp>
        <p:nvSpPr>
          <p:cNvPr id="9" name="Text 3"/>
          <p:cNvSpPr/>
          <p:nvPr/>
        </p:nvSpPr>
        <p:spPr>
          <a:xfrm>
            <a:off x="10196989" y="2239328"/>
            <a:ext cx="2053352" cy="256699"/>
          </a:xfrm>
          <a:prstGeom prst="rect">
            <a:avLst/>
          </a:prstGeom>
          <a:noFill/>
          <a:ln/>
        </p:spPr>
        <p:txBody>
          <a:bodyPr wrap="none" lIns="0" tIns="0" rIns="0" bIns="0" rtlCol="0" anchor="t"/>
          <a:lstStyle/>
          <a:p>
            <a:pPr algn="l" indent="0" marL="0">
              <a:lnSpc>
                <a:spcPts val="2000"/>
              </a:lnSpc>
              <a:buNone/>
            </a:pPr>
            <a:r>
              <a:rPr lang="en-US" sz="1600" dirty="0">
                <a:solidFill>
                  <a:srgbClr val="E5E0DF"/>
                </a:solidFill>
                <a:latin typeface="Barlow" pitchFamily="34" charset="0"/>
                <a:ea typeface="Barlow" pitchFamily="34" charset="-122"/>
                <a:cs typeface="Barlow" pitchFamily="34" charset="-120"/>
              </a:rPr>
              <a:t>Data Management</a:t>
            </a:r>
            <a:endParaRPr lang="en-US" sz="1600" dirty="0"/>
          </a:p>
        </p:txBody>
      </p:sp>
      <p:sp>
        <p:nvSpPr>
          <p:cNvPr id="10" name="Text 4"/>
          <p:cNvSpPr/>
          <p:nvPr/>
        </p:nvSpPr>
        <p:spPr>
          <a:xfrm>
            <a:off x="10196989" y="2606873"/>
            <a:ext cx="3786664" cy="1478161"/>
          </a:xfrm>
          <a:prstGeom prst="rect">
            <a:avLst/>
          </a:prstGeom>
          <a:noFill/>
          <a:ln/>
        </p:spPr>
        <p:txBody>
          <a:bodyPr wrap="square" lIns="0" tIns="0" rIns="0" bIns="0" rtlCol="0" anchor="t"/>
          <a:lstStyle/>
          <a:p>
            <a:pPr algn="l" indent="0" marL="0">
              <a:lnSpc>
                <a:spcPts val="2300"/>
              </a:lnSpc>
              <a:buNone/>
            </a:pPr>
            <a:r>
              <a:rPr lang="en-US" sz="1450" dirty="0">
                <a:solidFill>
                  <a:srgbClr val="E5E0DF"/>
                </a:solidFill>
                <a:latin typeface="Barlow" pitchFamily="34" charset="0"/>
                <a:ea typeface="Barlow" pitchFamily="34" charset="-122"/>
                <a:cs typeface="Barlow" pitchFamily="34" charset="-120"/>
              </a:rPr>
              <a:t>A robust data management system is crucial for storing and retrieving large amounts of educational data. This can include databases, distributed file systems, or blockchain-based data storage solutions.</a:t>
            </a:r>
            <a:endParaRPr lang="en-US" sz="1450" dirty="0"/>
          </a:p>
        </p:txBody>
      </p:sp>
      <p:pic>
        <p:nvPicPr>
          <p:cNvPr id="11" name="Image 4" descr="preencoded.png">    </p:cNvPr>
          <p:cNvPicPr>
            <a:picLocks noChangeAspect="1"/>
          </p:cNvPicPr>
          <p:nvPr/>
        </p:nvPicPr>
        <p:blipFill>
          <a:blip r:embed="rId5"/>
          <a:stretch>
            <a:fillRect/>
          </a:stretch>
        </p:blipFill>
        <p:spPr>
          <a:xfrm>
            <a:off x="6133148" y="4935022"/>
            <a:ext cx="461963" cy="461963"/>
          </a:xfrm>
          <a:prstGeom prst="rect">
            <a:avLst/>
          </a:prstGeom>
        </p:spPr>
      </p:pic>
      <p:sp>
        <p:nvSpPr>
          <p:cNvPr id="12" name="Text 5"/>
          <p:cNvSpPr/>
          <p:nvPr/>
        </p:nvSpPr>
        <p:spPr>
          <a:xfrm>
            <a:off x="6133148" y="5581769"/>
            <a:ext cx="2053352" cy="256699"/>
          </a:xfrm>
          <a:prstGeom prst="rect">
            <a:avLst/>
          </a:prstGeom>
          <a:noFill/>
          <a:ln/>
        </p:spPr>
        <p:txBody>
          <a:bodyPr wrap="none" lIns="0" tIns="0" rIns="0" bIns="0" rtlCol="0" anchor="t"/>
          <a:lstStyle/>
          <a:p>
            <a:pPr algn="l" indent="0" marL="0">
              <a:lnSpc>
                <a:spcPts val="2000"/>
              </a:lnSpc>
              <a:buNone/>
            </a:pPr>
            <a:r>
              <a:rPr lang="en-US" sz="1600" dirty="0">
                <a:solidFill>
                  <a:srgbClr val="E5E0DF"/>
                </a:solidFill>
                <a:latin typeface="Barlow" pitchFamily="34" charset="0"/>
                <a:ea typeface="Barlow" pitchFamily="34" charset="-122"/>
                <a:cs typeface="Barlow" pitchFamily="34" charset="-120"/>
              </a:rPr>
              <a:t>Network Optimization</a:t>
            </a:r>
            <a:endParaRPr lang="en-US" sz="1600" dirty="0"/>
          </a:p>
        </p:txBody>
      </p:sp>
      <p:sp>
        <p:nvSpPr>
          <p:cNvPr id="13" name="Text 6"/>
          <p:cNvSpPr/>
          <p:nvPr/>
        </p:nvSpPr>
        <p:spPr>
          <a:xfrm>
            <a:off x="6133148" y="5949315"/>
            <a:ext cx="3786664" cy="1182529"/>
          </a:xfrm>
          <a:prstGeom prst="rect">
            <a:avLst/>
          </a:prstGeom>
          <a:noFill/>
          <a:ln/>
        </p:spPr>
        <p:txBody>
          <a:bodyPr wrap="square" lIns="0" tIns="0" rIns="0" bIns="0" rtlCol="0" anchor="t"/>
          <a:lstStyle/>
          <a:p>
            <a:pPr algn="l" indent="0" marL="0">
              <a:lnSpc>
                <a:spcPts val="2300"/>
              </a:lnSpc>
              <a:buNone/>
            </a:pPr>
            <a:r>
              <a:rPr lang="en-US" sz="1450" dirty="0">
                <a:solidFill>
                  <a:srgbClr val="E5E0DF"/>
                </a:solidFill>
                <a:latin typeface="Barlow" pitchFamily="34" charset="0"/>
                <a:ea typeface="Barlow" pitchFamily="34" charset="-122"/>
                <a:cs typeface="Barlow" pitchFamily="34" charset="-120"/>
              </a:rPr>
              <a:t>Optimizing the network infrastructure, including bandwidth, latency, and security measures, is essential for ensuring a smooth and efficient user experience.</a:t>
            </a:r>
            <a:endParaRPr lang="en-US" sz="1450" dirty="0"/>
          </a:p>
        </p:txBody>
      </p:sp>
      <p:pic>
        <p:nvPicPr>
          <p:cNvPr id="14" name="Image 5" descr="preencoded.png">    </p:cNvPr>
          <p:cNvPicPr>
            <a:picLocks noChangeAspect="1"/>
          </p:cNvPicPr>
          <p:nvPr/>
        </p:nvPicPr>
        <p:blipFill>
          <a:blip r:embed="rId6"/>
          <a:stretch>
            <a:fillRect/>
          </a:stretch>
        </p:blipFill>
        <p:spPr>
          <a:xfrm>
            <a:off x="10196989" y="4935022"/>
            <a:ext cx="461963" cy="461963"/>
          </a:xfrm>
          <a:prstGeom prst="rect">
            <a:avLst/>
          </a:prstGeom>
        </p:spPr>
      </p:pic>
      <p:sp>
        <p:nvSpPr>
          <p:cNvPr id="15" name="Text 7"/>
          <p:cNvSpPr/>
          <p:nvPr/>
        </p:nvSpPr>
        <p:spPr>
          <a:xfrm>
            <a:off x="10196989" y="5581769"/>
            <a:ext cx="2747962" cy="256699"/>
          </a:xfrm>
          <a:prstGeom prst="rect">
            <a:avLst/>
          </a:prstGeom>
          <a:noFill/>
          <a:ln/>
        </p:spPr>
        <p:txBody>
          <a:bodyPr wrap="none" lIns="0" tIns="0" rIns="0" bIns="0" rtlCol="0" anchor="t"/>
          <a:lstStyle/>
          <a:p>
            <a:pPr algn="l" indent="0" marL="0">
              <a:lnSpc>
                <a:spcPts val="2000"/>
              </a:lnSpc>
              <a:buNone/>
            </a:pPr>
            <a:r>
              <a:rPr lang="en-US" sz="1600" dirty="0">
                <a:solidFill>
                  <a:srgbClr val="E5E0DF"/>
                </a:solidFill>
                <a:latin typeface="Barlow" pitchFamily="34" charset="0"/>
                <a:ea typeface="Barlow" pitchFamily="34" charset="-122"/>
                <a:cs typeface="Barlow" pitchFamily="34" charset="-120"/>
              </a:rPr>
              <a:t>Security Audits and Monitoring</a:t>
            </a:r>
            <a:endParaRPr lang="en-US" sz="1600" dirty="0"/>
          </a:p>
        </p:txBody>
      </p:sp>
      <p:sp>
        <p:nvSpPr>
          <p:cNvPr id="16" name="Text 8"/>
          <p:cNvSpPr/>
          <p:nvPr/>
        </p:nvSpPr>
        <p:spPr>
          <a:xfrm>
            <a:off x="10196989" y="5949315"/>
            <a:ext cx="3786664" cy="1478161"/>
          </a:xfrm>
          <a:prstGeom prst="rect">
            <a:avLst/>
          </a:prstGeom>
          <a:noFill/>
          <a:ln/>
        </p:spPr>
        <p:txBody>
          <a:bodyPr wrap="square" lIns="0" tIns="0" rIns="0" bIns="0" rtlCol="0" anchor="t"/>
          <a:lstStyle/>
          <a:p>
            <a:pPr algn="l" indent="0" marL="0">
              <a:lnSpc>
                <a:spcPts val="2300"/>
              </a:lnSpc>
              <a:buNone/>
            </a:pPr>
            <a:r>
              <a:rPr lang="en-US" sz="1450" dirty="0">
                <a:solidFill>
                  <a:srgbClr val="E5E0DF"/>
                </a:solidFill>
                <a:latin typeface="Barlow" pitchFamily="34" charset="0"/>
                <a:ea typeface="Barlow" pitchFamily="34" charset="-122"/>
                <a:cs typeface="Barlow" pitchFamily="34" charset="-120"/>
              </a:rPr>
              <a:t>Regular security audits and monitoring are essential to identify and mitigate potential security threats. This can involve vulnerability assessments, penetration testing, and continuous monitoring of network activity.</a:t>
            </a:r>
            <a:endParaRPr lang="en-US" sz="1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52610" y="1680210"/>
            <a:ext cx="4869180" cy="4869180"/>
          </a:xfrm>
          <a:prstGeom prst="rect">
            <a:avLst/>
          </a:prstGeom>
        </p:spPr>
      </p:pic>
      <p:sp>
        <p:nvSpPr>
          <p:cNvPr id="4" name="Text 0"/>
          <p:cNvSpPr/>
          <p:nvPr/>
        </p:nvSpPr>
        <p:spPr>
          <a:xfrm>
            <a:off x="864037" y="1861185"/>
            <a:ext cx="7415927" cy="1371600"/>
          </a:xfrm>
          <a:prstGeom prst="rect">
            <a:avLst/>
          </a:prstGeom>
          <a:noFill/>
          <a:ln/>
        </p:spPr>
        <p:txBody>
          <a:bodyPr wrap="square" lIns="0" tIns="0" rIns="0" bIns="0" rtlCol="0" anchor="t"/>
          <a:lstStyle/>
          <a:p>
            <a:pPr indent="0" marL="0">
              <a:lnSpc>
                <a:spcPts val="5400"/>
              </a:lnSpc>
              <a:buNone/>
            </a:pPr>
            <a:r>
              <a:rPr lang="en-US" sz="4300" dirty="0">
                <a:solidFill>
                  <a:srgbClr val="FFFFFF"/>
                </a:solidFill>
                <a:latin typeface="Barlow" pitchFamily="34" charset="0"/>
                <a:ea typeface="Barlow" pitchFamily="34" charset="-122"/>
                <a:cs typeface="Barlow" pitchFamily="34" charset="-120"/>
              </a:rPr>
              <a:t>Future of Decentralized Learning</a:t>
            </a:r>
            <a:endParaRPr lang="en-US" sz="4300" dirty="0"/>
          </a:p>
        </p:txBody>
      </p:sp>
      <p:sp>
        <p:nvSpPr>
          <p:cNvPr id="5" name="Text 1"/>
          <p:cNvSpPr/>
          <p:nvPr/>
        </p:nvSpPr>
        <p:spPr>
          <a:xfrm>
            <a:off x="864037" y="3603069"/>
            <a:ext cx="7415927" cy="2765346"/>
          </a:xfrm>
          <a:prstGeom prst="rect">
            <a:avLst/>
          </a:prstGeom>
          <a:noFill/>
          <a:ln/>
        </p:spPr>
        <p:txBody>
          <a:bodyPr wrap="square" lIns="0" tIns="0" rIns="0" bIns="0" rtlCol="0" anchor="t"/>
          <a:lstStyle/>
          <a:p>
            <a:pPr indent="0" marL="0">
              <a:lnSpc>
                <a:spcPts val="3100"/>
              </a:lnSpc>
              <a:buNone/>
            </a:pPr>
            <a:r>
              <a:rPr lang="en-US" sz="1900" dirty="0">
                <a:solidFill>
                  <a:srgbClr val="E5E0DF"/>
                </a:solidFill>
                <a:latin typeface="Barlow" pitchFamily="34" charset="0"/>
                <a:ea typeface="Barlow" pitchFamily="34" charset="-122"/>
                <a:cs typeface="Barlow" pitchFamily="34" charset="-120"/>
              </a:rPr>
              <a:t>The future of decentralized learning holds immense promise, offering opportunities to democratize education and create a more equitable learning environment. With the continued development of blockchain technology, AI, and other emerging technologies, we can expect to see innovative learning platforms that provide personalized learning experiences, facilitate global collaboration, and empower individuals to take control of their educational journeys.</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2024-09-05T09:35:13Z</dcterms:created>
  <dcterms:modified xsi:type="dcterms:W3CDTF">2024-09-05T09:35:13Z</dcterms:modified>
</cp:coreProperties>
</file>